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6"/>
  </p:notesMasterIdLst>
  <p:sldIdLst>
    <p:sldId id="334" r:id="rId2"/>
    <p:sldId id="333" r:id="rId3"/>
    <p:sldId id="258" r:id="rId4"/>
    <p:sldId id="259" r:id="rId5"/>
    <p:sldId id="324" r:id="rId6"/>
    <p:sldId id="327" r:id="rId7"/>
    <p:sldId id="328" r:id="rId8"/>
    <p:sldId id="329" r:id="rId9"/>
    <p:sldId id="298" r:id="rId10"/>
    <p:sldId id="267" r:id="rId11"/>
    <p:sldId id="332" r:id="rId12"/>
    <p:sldId id="268" r:id="rId13"/>
    <p:sldId id="302" r:id="rId14"/>
    <p:sldId id="303" r:id="rId15"/>
    <p:sldId id="308" r:id="rId16"/>
    <p:sldId id="331" r:id="rId17"/>
    <p:sldId id="301" r:id="rId18"/>
    <p:sldId id="263" r:id="rId19"/>
    <p:sldId id="300" r:id="rId20"/>
    <p:sldId id="323" r:id="rId21"/>
    <p:sldId id="305" r:id="rId22"/>
    <p:sldId id="307" r:id="rId23"/>
    <p:sldId id="271" r:id="rId24"/>
    <p:sldId id="269" r:id="rId25"/>
    <p:sldId id="313" r:id="rId26"/>
    <p:sldId id="312" r:id="rId27"/>
    <p:sldId id="314" r:id="rId28"/>
    <p:sldId id="335" r:id="rId29"/>
    <p:sldId id="274" r:id="rId30"/>
    <p:sldId id="275" r:id="rId31"/>
    <p:sldId id="277" r:id="rId32"/>
    <p:sldId id="319" r:id="rId33"/>
    <p:sldId id="320" r:id="rId34"/>
    <p:sldId id="321" r:id="rId35"/>
  </p:sldIdLst>
  <p:sldSz cx="9144000" cy="5143500" type="screen16x9"/>
  <p:notesSz cx="6858000" cy="9144000"/>
  <p:embeddedFontLst>
    <p:embeddedFont>
      <p:font typeface="Exo 2" panose="020B0604020202020204" charset="0"/>
      <p:regular r:id="rId37"/>
      <p:bold r:id="rId38"/>
      <p:italic r:id="rId39"/>
      <p:boldItalic r:id="rId40"/>
    </p:embeddedFont>
    <p:embeddedFont>
      <p:font typeface="Fira Sans Extra Condensed Medium" panose="020B0604020202020204" charset="0"/>
      <p:regular r:id="rId41"/>
      <p:bold r:id="rId42"/>
      <p:italic r:id="rId43"/>
      <p:boldItalic r:id="rId44"/>
    </p:embeddedFont>
    <p:embeddedFont>
      <p:font typeface="Roboto Condensed Light" panose="02000000000000000000" pitchFamily="2" charset="0"/>
      <p:regular r:id="rId45"/>
      <p:bold r:id="rId46"/>
      <p:italic r:id="rId47"/>
      <p:boldItalic r:id="rId48"/>
    </p:embeddedFont>
    <p:embeddedFont>
      <p:font typeface="Squada One"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78909C"/>
    <a:srgbClr val="5F7D95"/>
    <a:srgbClr val="434343"/>
    <a:srgbClr val="ECECEC"/>
    <a:srgbClr val="0E2A47"/>
    <a:srgbClr val="EAEAEA"/>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75552C-B4FA-4387-8FAA-2BC72B8107CA}">
  <a:tblStyle styleId="{8575552C-B4FA-4387-8FAA-2BC72B8107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107" d="100"/>
          <a:sy n="107" d="100"/>
        </p:scale>
        <p:origin x="91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132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846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493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016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808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106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738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904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113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339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439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641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087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116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338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681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25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802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38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36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15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3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4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275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8" r:id="rId9"/>
    <p:sldLayoutId id="2147483659" r:id="rId10"/>
    <p:sldLayoutId id="2147483661" r:id="rId11"/>
    <p:sldLayoutId id="2147483664" r:id="rId12"/>
    <p:sldLayoutId id="2147483665" r:id="rId13"/>
    <p:sldLayoutId id="2147483667" r:id="rId14"/>
    <p:sldLayoutId id="21474836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drive.google.com/file/d/11UUfF8idZ3F7hLJQyoNK04rhYh8_mW7e/view?usp=drive_link"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s://github.com/AhmedIbrahim8/ITI_GraduationProject"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5.wdp"/><Relationship Id="rId3" Type="http://schemas.openxmlformats.org/officeDocument/2006/relationships/image" Target="../media/image3.png"/><Relationship Id="rId7" Type="http://schemas.microsoft.com/office/2007/relationships/hdphoto" Target="../media/hdphoto2.wdp"/><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0.png"/><Relationship Id="rId4" Type="http://schemas.openxmlformats.org/officeDocument/2006/relationships/image" Target="../media/image17.png"/><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5.wdp"/><Relationship Id="rId3" Type="http://schemas.openxmlformats.org/officeDocument/2006/relationships/image" Target="../media/image3.png"/><Relationship Id="rId7" Type="http://schemas.microsoft.com/office/2007/relationships/hdphoto" Target="../media/hdphoto2.wdp"/><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0.png"/><Relationship Id="rId4" Type="http://schemas.openxmlformats.org/officeDocument/2006/relationships/image" Target="../media/image17.pn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49"/>
        <p:cNvGrpSpPr/>
        <p:nvPr/>
      </p:nvGrpSpPr>
      <p:grpSpPr>
        <a:xfrm>
          <a:off x="0" y="0"/>
          <a:ext cx="0" cy="0"/>
          <a:chOff x="0" y="0"/>
          <a:chExt cx="0" cy="0"/>
        </a:xfrm>
      </p:grpSpPr>
      <p:pic>
        <p:nvPicPr>
          <p:cNvPr id="45" name="Picture 44" descr="A person and person sitting in front of a television&#10;&#10;Description automatically generated">
            <a:extLst>
              <a:ext uri="{FF2B5EF4-FFF2-40B4-BE49-F238E27FC236}">
                <a16:creationId xmlns:a16="http://schemas.microsoft.com/office/drawing/2014/main" id="{21422297-4323-FEA2-6BEA-B9CF836FDC95}"/>
              </a:ext>
            </a:extLst>
          </p:cNvPr>
          <p:cNvPicPr>
            <a:picLocks noChangeAspect="1"/>
          </p:cNvPicPr>
          <p:nvPr/>
        </p:nvPicPr>
        <p:blipFill rotWithShape="1">
          <a:blip r:embed="rId6"/>
          <a:srcRect b="4180"/>
          <a:stretch/>
        </p:blipFill>
        <p:spPr>
          <a:xfrm>
            <a:off x="1375906" y="0"/>
            <a:ext cx="6392187" cy="5143500"/>
          </a:xfrm>
          <a:prstGeom prst="rect">
            <a:avLst/>
          </a:prstGeom>
        </p:spPr>
      </p:pic>
      <p:pic>
        <p:nvPicPr>
          <p:cNvPr id="2" name="F41B4F82-164C-43DE-B8D7-7FBC93EF514D">
            <a:hlinkClick r:id="" action="ppaction://media"/>
            <a:extLst>
              <a:ext uri="{FF2B5EF4-FFF2-40B4-BE49-F238E27FC236}">
                <a16:creationId xmlns:a16="http://schemas.microsoft.com/office/drawing/2014/main" id="{44C118D0-867B-4624-7C02-16538C5C823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942567" y="697734"/>
            <a:ext cx="3423307" cy="1925610"/>
          </a:xfrm>
          <a:prstGeom prst="rect">
            <a:avLst/>
          </a:prstGeom>
        </p:spPr>
      </p:pic>
    </p:spTree>
    <p:extLst>
      <p:ext uri="{BB962C8B-B14F-4D97-AF65-F5344CB8AC3E}">
        <p14:creationId xmlns:p14="http://schemas.microsoft.com/office/powerpoint/2010/main" val="3752268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5922732" y="1204163"/>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FOTA</a:t>
            </a:r>
            <a:endParaRPr dirty="0"/>
          </a:p>
        </p:txBody>
      </p:sp>
      <p:sp>
        <p:nvSpPr>
          <p:cNvPr id="313" name="Google Shape;313;p39"/>
          <p:cNvSpPr txBox="1">
            <a:spLocks noGrp="1"/>
          </p:cNvSpPr>
          <p:nvPr>
            <p:ph type="title" idx="2"/>
          </p:nvPr>
        </p:nvSpPr>
        <p:spPr>
          <a:xfrm flipH="1">
            <a:off x="8812239" y="8269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ar-EG" dirty="0"/>
              <a:t>2</a:t>
            </a:r>
            <a:endParaRPr dirty="0"/>
          </a:p>
        </p:txBody>
      </p:sp>
      <p:cxnSp>
        <p:nvCxnSpPr>
          <p:cNvPr id="314" name="Google Shape;314;p39"/>
          <p:cNvCxnSpPr>
            <a:cxnSpLocks/>
          </p:cNvCxnSpPr>
          <p:nvPr/>
        </p:nvCxnSpPr>
        <p:spPr>
          <a:xfrm>
            <a:off x="9144000" y="2744700"/>
            <a:ext cx="0" cy="0"/>
          </a:xfrm>
          <a:prstGeom prst="straightConnector1">
            <a:avLst/>
          </a:prstGeom>
          <a:noFill/>
          <a:ln w="9525" cap="flat" cmpd="sng">
            <a:solidFill>
              <a:schemeClr val="dk1"/>
            </a:solidFill>
            <a:prstDash val="solid"/>
            <a:round/>
            <a:headEnd type="none" w="med" len="med"/>
            <a:tailEnd type="none" w="med" len="med"/>
          </a:ln>
        </p:spPr>
      </p:cxnSp>
      <p:cxnSp>
        <p:nvCxnSpPr>
          <p:cNvPr id="3" name="Google Shape;223;p35">
            <a:extLst>
              <a:ext uri="{FF2B5EF4-FFF2-40B4-BE49-F238E27FC236}">
                <a16:creationId xmlns:a16="http://schemas.microsoft.com/office/drawing/2014/main" id="{27483866-1A73-7CD5-A034-FDF64143E4B6}"/>
              </a:ext>
            </a:extLst>
          </p:cNvPr>
          <p:cNvCxnSpPr>
            <a:cxnSpLocks/>
          </p:cNvCxnSpPr>
          <p:nvPr/>
        </p:nvCxnSpPr>
        <p:spPr>
          <a:xfrm>
            <a:off x="5900079" y="3137237"/>
            <a:ext cx="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FOTA</a:t>
            </a:r>
            <a:endParaRPr dirty="0"/>
          </a:p>
        </p:txBody>
      </p:sp>
      <p:sp>
        <p:nvSpPr>
          <p:cNvPr id="313" name="Google Shape;313;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ar-EG" dirty="0"/>
              <a:t>2</a:t>
            </a:r>
            <a:endParaRPr dirty="0"/>
          </a:p>
        </p:txBody>
      </p:sp>
      <p:cxnSp>
        <p:nvCxnSpPr>
          <p:cNvPr id="314" name="Google Shape;314;p39"/>
          <p:cNvCxnSpPr>
            <a:cxnSpLocks/>
          </p:cNvCxnSpPr>
          <p:nvPr/>
        </p:nvCxnSpPr>
        <p:spPr>
          <a:xfrm>
            <a:off x="7004050" y="2744700"/>
            <a:ext cx="2139950" cy="0"/>
          </a:xfrm>
          <a:prstGeom prst="straightConnector1">
            <a:avLst/>
          </a:prstGeom>
          <a:noFill/>
          <a:ln w="9525" cap="flat" cmpd="sng">
            <a:solidFill>
              <a:schemeClr val="dk1"/>
            </a:solidFill>
            <a:prstDash val="solid"/>
            <a:round/>
            <a:headEnd type="none" w="med" len="med"/>
            <a:tailEnd type="none" w="med" len="med"/>
          </a:ln>
        </p:spPr>
      </p:cxnSp>
      <p:sp>
        <p:nvSpPr>
          <p:cNvPr id="315" name="Google Shape;315;p39"/>
          <p:cNvSpPr txBox="1">
            <a:spLocks noGrp="1"/>
          </p:cNvSpPr>
          <p:nvPr>
            <p:ph type="subTitle" idx="1"/>
          </p:nvPr>
        </p:nvSpPr>
        <p:spPr>
          <a:xfrm>
            <a:off x="3886452" y="2753820"/>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200" dirty="0"/>
              <a:t>Firmware Over-the-Air</a:t>
            </a:r>
            <a:endParaRPr sz="1200" dirty="0"/>
          </a:p>
        </p:txBody>
      </p:sp>
      <p:cxnSp>
        <p:nvCxnSpPr>
          <p:cNvPr id="15" name="Google Shape;223;p35">
            <a:extLst>
              <a:ext uri="{FF2B5EF4-FFF2-40B4-BE49-F238E27FC236}">
                <a16:creationId xmlns:a16="http://schemas.microsoft.com/office/drawing/2014/main" id="{D59DD749-D8E6-BBF1-1A4A-AEFB0ADCAF1F}"/>
              </a:ext>
            </a:extLst>
          </p:cNvPr>
          <p:cNvCxnSpPr>
            <a:cxnSpLocks/>
          </p:cNvCxnSpPr>
          <p:nvPr/>
        </p:nvCxnSpPr>
        <p:spPr>
          <a:xfrm>
            <a:off x="5900079" y="3137237"/>
            <a:ext cx="1672002"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4470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0" y="1363503"/>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FOTA?</a:t>
            </a:r>
            <a:endParaRPr dirty="0"/>
          </a:p>
        </p:txBody>
      </p:sp>
      <p:sp>
        <p:nvSpPr>
          <p:cNvPr id="26" name="Google Shape;226;p35">
            <a:extLst>
              <a:ext uri="{FF2B5EF4-FFF2-40B4-BE49-F238E27FC236}">
                <a16:creationId xmlns:a16="http://schemas.microsoft.com/office/drawing/2014/main" id="{6004F2D1-FFE6-5E7B-1C4E-B8AA301D4D2C}"/>
              </a:ext>
            </a:extLst>
          </p:cNvPr>
          <p:cNvSpPr txBox="1">
            <a:spLocks/>
          </p:cNvSpPr>
          <p:nvPr/>
        </p:nvSpPr>
        <p:spPr>
          <a:xfrm>
            <a:off x="1430040" y="2309703"/>
            <a:ext cx="6173918" cy="130911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lnSpc>
                <a:spcPct val="150000"/>
              </a:lnSpc>
              <a:buClr>
                <a:schemeClr val="dk1"/>
              </a:buClr>
              <a:buSzPts val="1100"/>
            </a:pPr>
            <a:r>
              <a:rPr lang="en-US" sz="1500" dirty="0">
                <a:solidFill>
                  <a:schemeClr val="dk1"/>
                </a:solidFill>
                <a:latin typeface="Roboto Condensed Light"/>
                <a:ea typeface="Roboto Condensed Light"/>
                <a:cs typeface="Roboto Condensed Light"/>
                <a:sym typeface="Roboto Condensed Light"/>
              </a:rPr>
              <a:t>Firmware Over-The-Air (FOTA) in embedded systems allows wireless deployment of firmware updates, improvements, bug fixes, and new features to devices after they have been deployed in the field, enhancing the efficiency and reliability.</a:t>
            </a:r>
          </a:p>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cxnSp>
        <p:nvCxnSpPr>
          <p:cNvPr id="27" name="Google Shape;223;p35">
            <a:extLst>
              <a:ext uri="{FF2B5EF4-FFF2-40B4-BE49-F238E27FC236}">
                <a16:creationId xmlns:a16="http://schemas.microsoft.com/office/drawing/2014/main" id="{179764C1-D5C6-9E3F-4C3F-8D6A7CBE2D77}"/>
              </a:ext>
            </a:extLst>
          </p:cNvPr>
          <p:cNvCxnSpPr>
            <a:cxnSpLocks/>
          </p:cNvCxnSpPr>
          <p:nvPr/>
        </p:nvCxnSpPr>
        <p:spPr>
          <a:xfrm flipH="1">
            <a:off x="642831" y="617262"/>
            <a:ext cx="1381912" cy="1219341"/>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223;p35">
            <a:extLst>
              <a:ext uri="{FF2B5EF4-FFF2-40B4-BE49-F238E27FC236}">
                <a16:creationId xmlns:a16="http://schemas.microsoft.com/office/drawing/2014/main" id="{9D76E0C2-6B1B-FE79-382F-577CFA3DF32A}"/>
              </a:ext>
            </a:extLst>
          </p:cNvPr>
          <p:cNvCxnSpPr>
            <a:cxnSpLocks/>
          </p:cNvCxnSpPr>
          <p:nvPr/>
        </p:nvCxnSpPr>
        <p:spPr>
          <a:xfrm flipH="1">
            <a:off x="7023004" y="3616843"/>
            <a:ext cx="1381912" cy="1219341"/>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000"/>
                                        <p:tgtEl>
                                          <p:spTgt spid="320"/>
                                        </p:tgtEl>
                                      </p:cBhvr>
                                    </p:animEffect>
                                    <p:anim calcmode="lin" valueType="num">
                                      <p:cBhvr>
                                        <p:cTn id="8" dur="1000" fill="hold"/>
                                        <p:tgtEl>
                                          <p:spTgt spid="320"/>
                                        </p:tgtEl>
                                        <p:attrNameLst>
                                          <p:attrName>ppt_x</p:attrName>
                                        </p:attrNameLst>
                                      </p:cBhvr>
                                      <p:tavLst>
                                        <p:tav tm="0">
                                          <p:val>
                                            <p:strVal val="#ppt_x"/>
                                          </p:val>
                                        </p:tav>
                                        <p:tav tm="100000">
                                          <p:val>
                                            <p:strVal val="#ppt_x"/>
                                          </p:val>
                                        </p:tav>
                                      </p:tavLst>
                                    </p:anim>
                                    <p:anim calcmode="lin" valueType="num">
                                      <p:cBhvr>
                                        <p:cTn id="9" dur="1000" fill="hold"/>
                                        <p:tgtEl>
                                          <p:spTgt spid="320"/>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00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0" y="18097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FOTA Features</a:t>
            </a:r>
            <a:endParaRPr dirty="0"/>
          </a:p>
        </p:txBody>
      </p:sp>
      <p:sp>
        <p:nvSpPr>
          <p:cNvPr id="26" name="Google Shape;226;p35">
            <a:extLst>
              <a:ext uri="{FF2B5EF4-FFF2-40B4-BE49-F238E27FC236}">
                <a16:creationId xmlns:a16="http://schemas.microsoft.com/office/drawing/2014/main" id="{6004F2D1-FFE6-5E7B-1C4E-B8AA301D4D2C}"/>
              </a:ext>
            </a:extLst>
          </p:cNvPr>
          <p:cNvSpPr txBox="1">
            <a:spLocks/>
          </p:cNvSpPr>
          <p:nvPr/>
        </p:nvSpPr>
        <p:spPr>
          <a:xfrm>
            <a:off x="218646" y="925324"/>
            <a:ext cx="6539664" cy="38309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sp>
        <p:nvSpPr>
          <p:cNvPr id="2" name="Google Shape;226;p35">
            <a:extLst>
              <a:ext uri="{FF2B5EF4-FFF2-40B4-BE49-F238E27FC236}">
                <a16:creationId xmlns:a16="http://schemas.microsoft.com/office/drawing/2014/main" id="{D71BCA2B-9C78-0DFC-57CA-E1AC7C00E150}"/>
              </a:ext>
            </a:extLst>
          </p:cNvPr>
          <p:cNvSpPr txBox="1">
            <a:spLocks/>
          </p:cNvSpPr>
          <p:nvPr/>
        </p:nvSpPr>
        <p:spPr>
          <a:xfrm>
            <a:off x="392058" y="853441"/>
            <a:ext cx="7514579" cy="40081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buClr>
                <a:schemeClr val="dk1"/>
              </a:buClr>
              <a:buSzPts val="1100"/>
            </a:pPr>
            <a:r>
              <a:rPr lang="en-US" sz="1600" b="1" dirty="0">
                <a:solidFill>
                  <a:schemeClr val="dk1"/>
                </a:solidFill>
                <a:latin typeface="Roboto Condensed Light"/>
                <a:ea typeface="Roboto Condensed Light"/>
                <a:cs typeface="Roboto Condensed Light"/>
                <a:sym typeface="Roboto Condensed Light"/>
              </a:rPr>
              <a:t>Check for Update:</a:t>
            </a:r>
          </a:p>
          <a:p>
            <a:pPr algn="justLow">
              <a:buClr>
                <a:schemeClr val="dk1"/>
              </a:buClr>
              <a:buSzPts val="1100"/>
            </a:pPr>
            <a:r>
              <a:rPr lang="en-US" sz="1500" dirty="0">
                <a:solidFill>
                  <a:schemeClr val="dk1"/>
                </a:solidFill>
                <a:latin typeface="Roboto Condensed Light"/>
                <a:ea typeface="Roboto Condensed Light"/>
                <a:cs typeface="Roboto Condensed Light"/>
                <a:sym typeface="Roboto Condensed Light"/>
              </a:rPr>
              <a:t>Determine the availability of newer firmware versions from the server (Firebase).</a:t>
            </a:r>
          </a:p>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a:p>
            <a:pPr algn="justLow">
              <a:buClr>
                <a:schemeClr val="dk1"/>
              </a:buClr>
              <a:buSzPts val="1100"/>
            </a:pPr>
            <a:r>
              <a:rPr lang="en-US" sz="1600" b="1" dirty="0">
                <a:solidFill>
                  <a:schemeClr val="dk1"/>
                </a:solidFill>
                <a:latin typeface="Roboto Condensed Light"/>
                <a:ea typeface="Roboto Condensed Light"/>
                <a:cs typeface="Roboto Condensed Light"/>
                <a:sym typeface="Roboto Condensed Light"/>
              </a:rPr>
              <a:t>Get the Update from the Server:</a:t>
            </a:r>
          </a:p>
          <a:p>
            <a:pPr algn="justLow">
              <a:buClr>
                <a:schemeClr val="dk1"/>
              </a:buClr>
              <a:buSzPts val="1100"/>
            </a:pPr>
            <a:r>
              <a:rPr lang="en-US" sz="1500" dirty="0">
                <a:solidFill>
                  <a:schemeClr val="dk1"/>
                </a:solidFill>
                <a:latin typeface="Roboto Condensed Light"/>
                <a:ea typeface="Roboto Condensed Light"/>
                <a:cs typeface="Roboto Condensed Light"/>
                <a:sym typeface="Roboto Condensed Light"/>
              </a:rPr>
              <a:t>This process encompasses establishing a secure connection, downloading the firmware update package, and validating the version of the downloaded update.</a:t>
            </a:r>
          </a:p>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a:p>
            <a:pPr algn="justLow">
              <a:buClr>
                <a:schemeClr val="dk1"/>
              </a:buClr>
              <a:buSzPts val="1100"/>
            </a:pPr>
            <a:r>
              <a:rPr lang="en-US" sz="1600" b="1" dirty="0">
                <a:solidFill>
                  <a:schemeClr val="dk1"/>
                </a:solidFill>
                <a:latin typeface="Roboto Condensed Light"/>
                <a:ea typeface="Roboto Condensed Light"/>
                <a:cs typeface="Roboto Condensed Light"/>
                <a:sym typeface="Roboto Condensed Light"/>
              </a:rPr>
              <a:t>Encryption:</a:t>
            </a:r>
          </a:p>
          <a:p>
            <a:pPr algn="justLow">
              <a:buClr>
                <a:schemeClr val="dk1"/>
              </a:buClr>
              <a:buSzPts val="1100"/>
            </a:pPr>
            <a:r>
              <a:rPr lang="en-US" sz="1500" dirty="0">
                <a:solidFill>
                  <a:schemeClr val="dk1"/>
                </a:solidFill>
                <a:latin typeface="Roboto Condensed Light"/>
                <a:ea typeface="Roboto Condensed Light"/>
                <a:cs typeface="Roboto Condensed Light"/>
                <a:sym typeface="Roboto Condensed Light"/>
              </a:rPr>
              <a:t>Implemented Fernet encryption as an advanced security measure, creating a unique code accessible only to your device and the server.</a:t>
            </a:r>
          </a:p>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a:p>
            <a:pPr algn="justLow">
              <a:buClr>
                <a:schemeClr val="dk1"/>
              </a:buClr>
              <a:buSzPts val="1100"/>
            </a:pPr>
            <a:r>
              <a:rPr lang="en-US" sz="1600" b="1" dirty="0">
                <a:solidFill>
                  <a:schemeClr val="dk1"/>
                </a:solidFill>
                <a:latin typeface="Roboto Condensed Light"/>
                <a:ea typeface="Roboto Condensed Light"/>
                <a:cs typeface="Roboto Condensed Light"/>
              </a:rPr>
              <a:t>Error Handling: </a:t>
            </a:r>
          </a:p>
          <a:p>
            <a:pPr algn="justLow">
              <a:buClr>
                <a:schemeClr val="dk1"/>
              </a:buClr>
              <a:buSzPts val="1100"/>
            </a:pPr>
            <a:r>
              <a:rPr lang="en-US" sz="1500" dirty="0">
                <a:solidFill>
                  <a:schemeClr val="dk1"/>
                </a:solidFill>
                <a:latin typeface="Roboto Condensed Light"/>
                <a:ea typeface="Roboto Condensed Light"/>
                <a:cs typeface="Roboto Condensed Light"/>
              </a:rPr>
              <a:t>Implement error handling mechanisms to retry downloads, validate firmware integrity, and handle communication failures.</a:t>
            </a:r>
          </a:p>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p:txBody>
      </p:sp>
      <p:cxnSp>
        <p:nvCxnSpPr>
          <p:cNvPr id="3" name="Google Shape;223;p35">
            <a:extLst>
              <a:ext uri="{FF2B5EF4-FFF2-40B4-BE49-F238E27FC236}">
                <a16:creationId xmlns:a16="http://schemas.microsoft.com/office/drawing/2014/main" id="{C4E34AD8-C96B-567B-DEA5-C2239E98E744}"/>
              </a:ext>
            </a:extLst>
          </p:cNvPr>
          <p:cNvCxnSpPr>
            <a:cxnSpLocks/>
          </p:cNvCxnSpPr>
          <p:nvPr/>
        </p:nvCxnSpPr>
        <p:spPr>
          <a:xfrm flipH="1" flipV="1">
            <a:off x="2611666" y="734804"/>
            <a:ext cx="1753623" cy="6370"/>
          </a:xfrm>
          <a:prstGeom prst="straightConnector1">
            <a:avLst/>
          </a:prstGeom>
          <a:noFill/>
          <a:ln w="9525" cap="flat" cmpd="sng">
            <a:solidFill>
              <a:schemeClr val="dk1"/>
            </a:solidFill>
            <a:prstDash val="solid"/>
            <a:round/>
            <a:headEnd type="none" w="med" len="med"/>
            <a:tailEnd type="none" w="med" len="med"/>
          </a:ln>
        </p:spPr>
      </p:cxnSp>
      <p:cxnSp>
        <p:nvCxnSpPr>
          <p:cNvPr id="4" name="Google Shape;223;p35">
            <a:extLst>
              <a:ext uri="{FF2B5EF4-FFF2-40B4-BE49-F238E27FC236}">
                <a16:creationId xmlns:a16="http://schemas.microsoft.com/office/drawing/2014/main" id="{9A71B645-DA82-2841-3C6F-B72441FDC93F}"/>
              </a:ext>
            </a:extLst>
          </p:cNvPr>
          <p:cNvCxnSpPr>
            <a:cxnSpLocks/>
          </p:cNvCxnSpPr>
          <p:nvPr/>
        </p:nvCxnSpPr>
        <p:spPr>
          <a:xfrm flipH="1">
            <a:off x="4365289" y="741174"/>
            <a:ext cx="1673922"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408751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75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75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75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75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750"/>
                                        <p:tgtEl>
                                          <p:spTgt spid="2">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750"/>
                                        <p:tgtEl>
                                          <p:spTgt spid="2">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animEffect transition="in" filter="fade">
                                      <p:cBhvr>
                                        <p:cTn id="25" dur="750"/>
                                        <p:tgtEl>
                                          <p:spTgt spid="2">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10" end="10"/>
                                            </p:txEl>
                                          </p:spTgt>
                                        </p:tgtEl>
                                        <p:attrNameLst>
                                          <p:attrName>style.visibility</p:attrName>
                                        </p:attrNameLst>
                                      </p:cBhvr>
                                      <p:to>
                                        <p:strVal val="visible"/>
                                      </p:to>
                                    </p:set>
                                    <p:animEffect transition="in" filter="fade">
                                      <p:cBhvr>
                                        <p:cTn id="28" dur="750"/>
                                        <p:tgtEl>
                                          <p:spTgt spid="2">
                                            <p:txEl>
                                              <p:pRg st="10" end="10"/>
                                            </p:tx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barn(inVertical)">
                                      <p:cBhvr>
                                        <p:cTn id="31"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0" y="18097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FOTA Features</a:t>
            </a:r>
            <a:endParaRPr dirty="0"/>
          </a:p>
        </p:txBody>
      </p:sp>
      <p:sp>
        <p:nvSpPr>
          <p:cNvPr id="26" name="Google Shape;226;p35">
            <a:extLst>
              <a:ext uri="{FF2B5EF4-FFF2-40B4-BE49-F238E27FC236}">
                <a16:creationId xmlns:a16="http://schemas.microsoft.com/office/drawing/2014/main" id="{6004F2D1-FFE6-5E7B-1C4E-B8AA301D4D2C}"/>
              </a:ext>
            </a:extLst>
          </p:cNvPr>
          <p:cNvSpPr txBox="1">
            <a:spLocks/>
          </p:cNvSpPr>
          <p:nvPr/>
        </p:nvSpPr>
        <p:spPr>
          <a:xfrm>
            <a:off x="218646" y="925324"/>
            <a:ext cx="6539664" cy="38309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sp>
        <p:nvSpPr>
          <p:cNvPr id="2" name="Google Shape;226;p35">
            <a:extLst>
              <a:ext uri="{FF2B5EF4-FFF2-40B4-BE49-F238E27FC236}">
                <a16:creationId xmlns:a16="http://schemas.microsoft.com/office/drawing/2014/main" id="{D71BCA2B-9C78-0DFC-57CA-E1AC7C00E150}"/>
              </a:ext>
            </a:extLst>
          </p:cNvPr>
          <p:cNvSpPr txBox="1">
            <a:spLocks/>
          </p:cNvSpPr>
          <p:nvPr/>
        </p:nvSpPr>
        <p:spPr>
          <a:xfrm>
            <a:off x="392058" y="853441"/>
            <a:ext cx="7514579" cy="40081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b="1" dirty="0">
                <a:solidFill>
                  <a:schemeClr val="dk1"/>
                </a:solidFill>
                <a:latin typeface="Roboto Condensed Light"/>
                <a:ea typeface="Roboto Condensed Light"/>
                <a:cs typeface="Roboto Condensed Light"/>
              </a:rPr>
              <a:t>Flash the Code on the Device:</a:t>
            </a:r>
          </a:p>
          <a:p>
            <a:pPr algn="l"/>
            <a:r>
              <a:rPr lang="en-US" sz="1500" dirty="0">
                <a:solidFill>
                  <a:schemeClr val="dk1"/>
                </a:solidFill>
                <a:latin typeface="Roboto Condensed Light"/>
                <a:ea typeface="Roboto Condensed Light"/>
                <a:cs typeface="Roboto Condensed Light"/>
              </a:rPr>
              <a:t>involves the process of writing the new firmware onto the device's memory, replacing the existing code with the updated version seamlessly and reliably.</a:t>
            </a:r>
          </a:p>
          <a:p>
            <a:endParaRPr lang="en-US" sz="1500" dirty="0">
              <a:solidFill>
                <a:schemeClr val="dk1"/>
              </a:solidFill>
              <a:latin typeface="Roboto Condensed Light"/>
              <a:ea typeface="Roboto Condensed Light"/>
              <a:cs typeface="Roboto Condensed Light"/>
            </a:endParaRPr>
          </a:p>
          <a:p>
            <a:pPr algn="l"/>
            <a:r>
              <a:rPr lang="en-US" sz="1600" b="1" dirty="0">
                <a:solidFill>
                  <a:schemeClr val="dk1"/>
                </a:solidFill>
                <a:latin typeface="Roboto Condensed Light"/>
                <a:ea typeface="Roboto Condensed Light"/>
                <a:cs typeface="Roboto Condensed Light"/>
              </a:rPr>
              <a:t>Improvements in Performance:</a:t>
            </a:r>
          </a:p>
          <a:p>
            <a:r>
              <a:rPr lang="en-US" sz="1500" dirty="0">
                <a:solidFill>
                  <a:schemeClr val="dk1"/>
                </a:solidFill>
                <a:latin typeface="Roboto Condensed Light"/>
                <a:ea typeface="Roboto Condensed Light"/>
                <a:cs typeface="Roboto Condensed Light"/>
              </a:rPr>
              <a:t>This feature ensures the continuous improvement of the device's operational stability and reliability through firmware updates.</a:t>
            </a:r>
          </a:p>
          <a:p>
            <a:endParaRPr lang="en-US" sz="1500" dirty="0">
              <a:solidFill>
                <a:schemeClr val="dk1"/>
              </a:solidFill>
              <a:latin typeface="Roboto Condensed Light"/>
              <a:ea typeface="Roboto Condensed Light"/>
              <a:cs typeface="Roboto Condensed Light"/>
            </a:endParaRPr>
          </a:p>
          <a:p>
            <a:pPr algn="l"/>
            <a:endParaRPr lang="en-US" sz="1500" dirty="0">
              <a:solidFill>
                <a:schemeClr val="dk1"/>
              </a:solidFill>
              <a:latin typeface="Roboto Condensed Light"/>
              <a:ea typeface="Roboto Condensed Light"/>
              <a:cs typeface="Roboto Condensed Light"/>
            </a:endParaRPr>
          </a:p>
          <a:p>
            <a:pPr algn="l">
              <a:lnSpc>
                <a:spcPct val="150000"/>
              </a:lnSpc>
            </a:pPr>
            <a:r>
              <a:rPr lang="en-US" sz="1500" b="1" dirty="0">
                <a:solidFill>
                  <a:schemeClr val="dk1"/>
                </a:solidFill>
                <a:latin typeface="Roboto Condensed Light"/>
                <a:ea typeface="Roboto Condensed Light"/>
                <a:cs typeface="Roboto Condensed Light"/>
              </a:rPr>
              <a:t>Each of these features is instrumental in orchestrating a secure, systematic, and efficient FOTA update process, fostering the reliability, security, and enhanced performance of electronic devices</a:t>
            </a:r>
            <a:r>
              <a:rPr lang="en-US" b="1" i="0" dirty="0">
                <a:solidFill>
                  <a:srgbClr val="D1D5DB"/>
                </a:solidFill>
                <a:effectLst/>
                <a:latin typeface="Söhne"/>
              </a:rPr>
              <a:t>.</a:t>
            </a:r>
          </a:p>
          <a:p>
            <a:pPr algn="justLow">
              <a:lnSpc>
                <a:spcPct val="150000"/>
              </a:lnSpc>
              <a:buClr>
                <a:schemeClr val="dk1"/>
              </a:buClr>
              <a:buSzPts val="1100"/>
            </a:pPr>
            <a:endParaRPr lang="en-US" sz="1500" b="1" dirty="0">
              <a:solidFill>
                <a:schemeClr val="dk1"/>
              </a:solidFill>
              <a:latin typeface="Roboto Condensed Light"/>
              <a:ea typeface="Roboto Condensed Light"/>
              <a:cs typeface="Roboto Condensed Light"/>
              <a:sym typeface="Roboto Condensed Light"/>
            </a:endParaRPr>
          </a:p>
          <a:p>
            <a:pPr algn="justLow">
              <a:lnSpc>
                <a:spcPct val="150000"/>
              </a:lnSpc>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107595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750"/>
                                        <p:tgtEl>
                                          <p:spTgt spid="2">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750"/>
                                        <p:tgtEl>
                                          <p:spTgt spid="2">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750"/>
                                        <p:tgtEl>
                                          <p:spTgt spid="2">
                                            <p:txEl>
                                              <p:pRg st="3" end="3"/>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750"/>
                                        <p:tgtEl>
                                          <p:spTgt spid="2">
                                            <p:txEl>
                                              <p:pRg st="4" end="4"/>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Effect transition="in" filter="fade">
                                      <p:cBhvr>
                                        <p:cTn id="23" dur="75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pic>
        <p:nvPicPr>
          <p:cNvPr id="2085" name="Picture 2084">
            <a:extLst>
              <a:ext uri="{FF2B5EF4-FFF2-40B4-BE49-F238E27FC236}">
                <a16:creationId xmlns:a16="http://schemas.microsoft.com/office/drawing/2014/main" id="{619AFCBF-C69E-443D-4369-3FDC01B59506}"/>
              </a:ext>
            </a:extLst>
          </p:cNvPr>
          <p:cNvPicPr>
            <a:picLocks noGrp="1" noRot="1" noChangeAspect="1" noMove="1" noResize="1" noEditPoints="1" noAdjustHandles="1" noChangeArrowheads="1" noChangeShapeType="1" noCrop="1"/>
          </p:cNvPicPr>
          <p:nvPr/>
        </p:nvPicPr>
        <p:blipFill>
          <a:blip r:embed="rId4"/>
          <a:stretch>
            <a:fillRect/>
          </a:stretch>
        </p:blipFill>
        <p:spPr>
          <a:xfrm>
            <a:off x="0" y="0"/>
            <a:ext cx="9144000" cy="5143500"/>
          </a:xfrm>
          <a:prstGeom prst="rect">
            <a:avLst/>
          </a:prstGeom>
          <a:solidFill>
            <a:srgbClr val="0E2A47"/>
          </a:solidFill>
        </p:spPr>
      </p:pic>
      <p:sp>
        <p:nvSpPr>
          <p:cNvPr id="320" name="Google Shape;320;p40"/>
          <p:cNvSpPr txBox="1">
            <a:spLocks noGrp="1"/>
          </p:cNvSpPr>
          <p:nvPr>
            <p:ph type="ctrTitle"/>
          </p:nvPr>
        </p:nvSpPr>
        <p:spPr>
          <a:xfrm>
            <a:off x="1928887" y="459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FOTA Process</a:t>
            </a:r>
            <a:endParaRPr dirty="0"/>
          </a:p>
        </p:txBody>
      </p:sp>
      <p:sp>
        <p:nvSpPr>
          <p:cNvPr id="26" name="Google Shape;226;p35">
            <a:extLst>
              <a:ext uri="{FF2B5EF4-FFF2-40B4-BE49-F238E27FC236}">
                <a16:creationId xmlns:a16="http://schemas.microsoft.com/office/drawing/2014/main" id="{6004F2D1-FFE6-5E7B-1C4E-B8AA301D4D2C}"/>
              </a:ext>
            </a:extLst>
          </p:cNvPr>
          <p:cNvSpPr txBox="1">
            <a:spLocks/>
          </p:cNvSpPr>
          <p:nvPr/>
        </p:nvSpPr>
        <p:spPr>
          <a:xfrm>
            <a:off x="493745" y="1207263"/>
            <a:ext cx="6539664" cy="38309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sp>
        <p:nvSpPr>
          <p:cNvPr id="2" name="Google Shape;226;p35">
            <a:extLst>
              <a:ext uri="{FF2B5EF4-FFF2-40B4-BE49-F238E27FC236}">
                <a16:creationId xmlns:a16="http://schemas.microsoft.com/office/drawing/2014/main" id="{D71BCA2B-9C78-0DFC-57CA-E1AC7C00E150}"/>
              </a:ext>
            </a:extLst>
          </p:cNvPr>
          <p:cNvSpPr txBox="1">
            <a:spLocks/>
          </p:cNvSpPr>
          <p:nvPr/>
        </p:nvSpPr>
        <p:spPr>
          <a:xfrm>
            <a:off x="667157" y="1135380"/>
            <a:ext cx="7514579" cy="40081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p:txBody>
      </p:sp>
      <p:grpSp>
        <p:nvGrpSpPr>
          <p:cNvPr id="3" name="Google Shape;6299;p62">
            <a:extLst>
              <a:ext uri="{FF2B5EF4-FFF2-40B4-BE49-F238E27FC236}">
                <a16:creationId xmlns:a16="http://schemas.microsoft.com/office/drawing/2014/main" id="{59C7F5AC-AE1B-BF2E-77D6-45995117C0BA}"/>
              </a:ext>
            </a:extLst>
          </p:cNvPr>
          <p:cNvGrpSpPr/>
          <p:nvPr/>
        </p:nvGrpSpPr>
        <p:grpSpPr>
          <a:xfrm>
            <a:off x="2593346" y="3678269"/>
            <a:ext cx="548640" cy="548640"/>
            <a:chOff x="-32243500" y="2299850"/>
            <a:chExt cx="300900" cy="290275"/>
          </a:xfrm>
        </p:grpSpPr>
        <p:sp>
          <p:nvSpPr>
            <p:cNvPr id="4" name="Google Shape;6300;p62">
              <a:extLst>
                <a:ext uri="{FF2B5EF4-FFF2-40B4-BE49-F238E27FC236}">
                  <a16:creationId xmlns:a16="http://schemas.microsoft.com/office/drawing/2014/main" id="{03C90691-2C0B-D00D-E021-728A2D1ED4C3}"/>
                </a:ext>
              </a:extLst>
            </p:cNvPr>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301;p62">
              <a:extLst>
                <a:ext uri="{FF2B5EF4-FFF2-40B4-BE49-F238E27FC236}">
                  <a16:creationId xmlns:a16="http://schemas.microsoft.com/office/drawing/2014/main" id="{620B728D-E99E-26F9-8F79-076509FC801F}"/>
                </a:ext>
              </a:extLst>
            </p:cNvPr>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a:extLst>
              <a:ext uri="{FF2B5EF4-FFF2-40B4-BE49-F238E27FC236}">
                <a16:creationId xmlns:a16="http://schemas.microsoft.com/office/drawing/2014/main" id="{ACC83941-88FC-D3E6-8EB1-8C9BF73D6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1387" y="2265660"/>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DE667990-3A3C-3317-EB17-7DB850B1A623}"/>
              </a:ext>
            </a:extLst>
          </p:cNvPr>
          <p:cNvSpPr txBox="1"/>
          <p:nvPr/>
        </p:nvSpPr>
        <p:spPr>
          <a:xfrm>
            <a:off x="5282132" y="2244879"/>
            <a:ext cx="457200" cy="548640"/>
          </a:xfrm>
          <a:custGeom>
            <a:avLst/>
            <a:gdLst/>
            <a:ahLst/>
            <a:cxnLst/>
            <a:rect l="l" t="t" r="r" b="b"/>
            <a:pathLst>
              <a:path w="273440" h="331792">
                <a:moveTo>
                  <a:pt x="60315" y="185189"/>
                </a:moveTo>
                <a:lnTo>
                  <a:pt x="51476" y="185265"/>
                </a:lnTo>
                <a:lnTo>
                  <a:pt x="51476" y="220851"/>
                </a:lnTo>
                <a:cubicBezTo>
                  <a:pt x="52339" y="220851"/>
                  <a:pt x="53749" y="220863"/>
                  <a:pt x="55705" y="220889"/>
                </a:cubicBezTo>
                <a:cubicBezTo>
                  <a:pt x="57661" y="220914"/>
                  <a:pt x="59197" y="220927"/>
                  <a:pt x="60315" y="220927"/>
                </a:cubicBezTo>
                <a:cubicBezTo>
                  <a:pt x="64226" y="220927"/>
                  <a:pt x="66906" y="219682"/>
                  <a:pt x="68354" y="217193"/>
                </a:cubicBezTo>
                <a:cubicBezTo>
                  <a:pt x="69802" y="214704"/>
                  <a:pt x="70526" y="210005"/>
                  <a:pt x="70526" y="203096"/>
                </a:cubicBezTo>
                <a:cubicBezTo>
                  <a:pt x="70526" y="196187"/>
                  <a:pt x="69802" y="191476"/>
                  <a:pt x="68354" y="188961"/>
                </a:cubicBezTo>
                <a:cubicBezTo>
                  <a:pt x="66906" y="186446"/>
                  <a:pt x="64226" y="185189"/>
                  <a:pt x="60315" y="185189"/>
                </a:cubicBezTo>
                <a:close/>
                <a:moveTo>
                  <a:pt x="98643" y="176579"/>
                </a:moveTo>
                <a:cubicBezTo>
                  <a:pt x="110124" y="176579"/>
                  <a:pt x="118252" y="176833"/>
                  <a:pt x="123027" y="177341"/>
                </a:cubicBezTo>
                <a:lnTo>
                  <a:pt x="122494" y="185951"/>
                </a:lnTo>
                <a:lnTo>
                  <a:pt x="102301" y="185951"/>
                </a:lnTo>
                <a:cubicBezTo>
                  <a:pt x="101031" y="185951"/>
                  <a:pt x="100117" y="186256"/>
                  <a:pt x="99558" y="186866"/>
                </a:cubicBezTo>
                <a:cubicBezTo>
                  <a:pt x="98999" y="187475"/>
                  <a:pt x="98720" y="188466"/>
                  <a:pt x="98720" y="189837"/>
                </a:cubicBezTo>
                <a:lnTo>
                  <a:pt x="98720" y="197838"/>
                </a:lnTo>
                <a:lnTo>
                  <a:pt x="119675" y="197838"/>
                </a:lnTo>
                <a:lnTo>
                  <a:pt x="119675" y="206220"/>
                </a:lnTo>
                <a:lnTo>
                  <a:pt x="98720" y="206220"/>
                </a:lnTo>
                <a:lnTo>
                  <a:pt x="98720" y="216355"/>
                </a:lnTo>
                <a:cubicBezTo>
                  <a:pt x="98720" y="217777"/>
                  <a:pt x="98999" y="218793"/>
                  <a:pt x="99558" y="219403"/>
                </a:cubicBezTo>
                <a:cubicBezTo>
                  <a:pt x="100117" y="220013"/>
                  <a:pt x="101031" y="220317"/>
                  <a:pt x="102301" y="220317"/>
                </a:cubicBezTo>
                <a:lnTo>
                  <a:pt x="122494" y="220317"/>
                </a:lnTo>
                <a:lnTo>
                  <a:pt x="123027" y="228852"/>
                </a:lnTo>
                <a:cubicBezTo>
                  <a:pt x="118252" y="229360"/>
                  <a:pt x="110124" y="229614"/>
                  <a:pt x="98643" y="229614"/>
                </a:cubicBezTo>
                <a:cubicBezTo>
                  <a:pt x="95138" y="229614"/>
                  <a:pt x="92344" y="228661"/>
                  <a:pt x="90261" y="226756"/>
                </a:cubicBezTo>
                <a:cubicBezTo>
                  <a:pt x="88179" y="224851"/>
                  <a:pt x="87112" y="222273"/>
                  <a:pt x="87061" y="219022"/>
                </a:cubicBezTo>
                <a:lnTo>
                  <a:pt x="87061" y="187170"/>
                </a:lnTo>
                <a:cubicBezTo>
                  <a:pt x="87112" y="183919"/>
                  <a:pt x="88179" y="181341"/>
                  <a:pt x="90261" y="179436"/>
                </a:cubicBezTo>
                <a:cubicBezTo>
                  <a:pt x="92344" y="177531"/>
                  <a:pt x="95138" y="176579"/>
                  <a:pt x="98643" y="176579"/>
                </a:cubicBezTo>
                <a:close/>
                <a:moveTo>
                  <a:pt x="60315" y="176121"/>
                </a:moveTo>
                <a:cubicBezTo>
                  <a:pt x="68697" y="176121"/>
                  <a:pt x="74526" y="178052"/>
                  <a:pt x="77803" y="181913"/>
                </a:cubicBezTo>
                <a:cubicBezTo>
                  <a:pt x="81079" y="185773"/>
                  <a:pt x="82718" y="192835"/>
                  <a:pt x="82718" y="203096"/>
                </a:cubicBezTo>
                <a:cubicBezTo>
                  <a:pt x="82718" y="213358"/>
                  <a:pt x="81079" y="220419"/>
                  <a:pt x="77803" y="224280"/>
                </a:cubicBezTo>
                <a:cubicBezTo>
                  <a:pt x="74526" y="228141"/>
                  <a:pt x="68697" y="230071"/>
                  <a:pt x="60315" y="230071"/>
                </a:cubicBezTo>
                <a:cubicBezTo>
                  <a:pt x="53914" y="230071"/>
                  <a:pt x="47107" y="229842"/>
                  <a:pt x="39893" y="229385"/>
                </a:cubicBezTo>
                <a:lnTo>
                  <a:pt x="39893" y="176807"/>
                </a:lnTo>
                <a:cubicBezTo>
                  <a:pt x="47107" y="176350"/>
                  <a:pt x="53914" y="176121"/>
                  <a:pt x="60315" y="176121"/>
                </a:cubicBezTo>
                <a:close/>
                <a:moveTo>
                  <a:pt x="155489" y="175893"/>
                </a:moveTo>
                <a:cubicBezTo>
                  <a:pt x="161381" y="175893"/>
                  <a:pt x="166639" y="176477"/>
                  <a:pt x="171262" y="177645"/>
                </a:cubicBezTo>
                <a:lnTo>
                  <a:pt x="170271" y="186332"/>
                </a:lnTo>
                <a:cubicBezTo>
                  <a:pt x="166157" y="186078"/>
                  <a:pt x="161229" y="185951"/>
                  <a:pt x="155489" y="185951"/>
                </a:cubicBezTo>
                <a:cubicBezTo>
                  <a:pt x="151679" y="185951"/>
                  <a:pt x="149075" y="187158"/>
                  <a:pt x="147678" y="189571"/>
                </a:cubicBezTo>
                <a:cubicBezTo>
                  <a:pt x="146281" y="191984"/>
                  <a:pt x="145583" y="196492"/>
                  <a:pt x="145583" y="203096"/>
                </a:cubicBezTo>
                <a:cubicBezTo>
                  <a:pt x="145583" y="209700"/>
                  <a:pt x="146281" y="214209"/>
                  <a:pt x="147678" y="216622"/>
                </a:cubicBezTo>
                <a:cubicBezTo>
                  <a:pt x="149075" y="219035"/>
                  <a:pt x="151679" y="220241"/>
                  <a:pt x="155489" y="220241"/>
                </a:cubicBezTo>
                <a:cubicBezTo>
                  <a:pt x="162550" y="220241"/>
                  <a:pt x="167833" y="220013"/>
                  <a:pt x="171338" y="219555"/>
                </a:cubicBezTo>
                <a:lnTo>
                  <a:pt x="172329" y="228166"/>
                </a:lnTo>
                <a:cubicBezTo>
                  <a:pt x="167757" y="229588"/>
                  <a:pt x="162143" y="230300"/>
                  <a:pt x="155489" y="230300"/>
                </a:cubicBezTo>
                <a:cubicBezTo>
                  <a:pt x="147361" y="230300"/>
                  <a:pt x="141646" y="228268"/>
                  <a:pt x="138344" y="224204"/>
                </a:cubicBezTo>
                <a:cubicBezTo>
                  <a:pt x="135042" y="220140"/>
                  <a:pt x="133391" y="213104"/>
                  <a:pt x="133391" y="203096"/>
                </a:cubicBezTo>
                <a:cubicBezTo>
                  <a:pt x="133391" y="193089"/>
                  <a:pt x="135042" y="186053"/>
                  <a:pt x="138344" y="181989"/>
                </a:cubicBezTo>
                <a:cubicBezTo>
                  <a:pt x="141646" y="177925"/>
                  <a:pt x="147361" y="175893"/>
                  <a:pt x="155489" y="175893"/>
                </a:cubicBezTo>
                <a:close/>
                <a:moveTo>
                  <a:pt x="20898" y="137604"/>
                </a:moveTo>
                <a:lnTo>
                  <a:pt x="20898" y="274324"/>
                </a:lnTo>
                <a:lnTo>
                  <a:pt x="195958" y="274324"/>
                </a:lnTo>
                <a:lnTo>
                  <a:pt x="195958" y="137604"/>
                </a:lnTo>
                <a:close/>
                <a:moveTo>
                  <a:pt x="214229" y="34829"/>
                </a:moveTo>
                <a:lnTo>
                  <a:pt x="214229" y="59210"/>
                </a:lnTo>
                <a:lnTo>
                  <a:pt x="239495" y="59210"/>
                </a:lnTo>
                <a:close/>
                <a:moveTo>
                  <a:pt x="40054" y="20013"/>
                </a:moveTo>
                <a:lnTo>
                  <a:pt x="40054" y="118420"/>
                </a:lnTo>
                <a:lnTo>
                  <a:pt x="205522" y="118420"/>
                </a:lnTo>
                <a:cubicBezTo>
                  <a:pt x="211631" y="118420"/>
                  <a:pt x="215971" y="122788"/>
                  <a:pt x="215971" y="128012"/>
                </a:cubicBezTo>
                <a:lnTo>
                  <a:pt x="215971" y="283888"/>
                </a:lnTo>
                <a:cubicBezTo>
                  <a:pt x="215971" y="289113"/>
                  <a:pt x="211631" y="293480"/>
                  <a:pt x="205522" y="293480"/>
                </a:cubicBezTo>
                <a:lnTo>
                  <a:pt x="40054" y="293480"/>
                </a:lnTo>
                <a:lnTo>
                  <a:pt x="40054" y="313521"/>
                </a:lnTo>
                <a:lnTo>
                  <a:pt x="255168" y="313521"/>
                </a:lnTo>
                <a:lnTo>
                  <a:pt x="255168" y="79251"/>
                </a:lnTo>
                <a:lnTo>
                  <a:pt x="205522" y="79251"/>
                </a:lnTo>
                <a:cubicBezTo>
                  <a:pt x="200298" y="79251"/>
                  <a:pt x="195958" y="74883"/>
                  <a:pt x="195958" y="69659"/>
                </a:cubicBezTo>
                <a:lnTo>
                  <a:pt x="195958" y="20013"/>
                </a:lnTo>
                <a:close/>
                <a:moveTo>
                  <a:pt x="29605" y="0"/>
                </a:moveTo>
                <a:lnTo>
                  <a:pt x="204665" y="0"/>
                </a:lnTo>
                <a:cubicBezTo>
                  <a:pt x="207263" y="0"/>
                  <a:pt x="209005" y="856"/>
                  <a:pt x="211631" y="2598"/>
                </a:cubicBezTo>
                <a:lnTo>
                  <a:pt x="269957" y="61836"/>
                </a:lnTo>
                <a:cubicBezTo>
                  <a:pt x="272583" y="62693"/>
                  <a:pt x="273440" y="66176"/>
                  <a:pt x="273440" y="67917"/>
                </a:cubicBezTo>
                <a:lnTo>
                  <a:pt x="272583" y="322228"/>
                </a:lnTo>
                <a:cubicBezTo>
                  <a:pt x="272583" y="327453"/>
                  <a:pt x="268215" y="331792"/>
                  <a:pt x="262134" y="331792"/>
                </a:cubicBezTo>
                <a:lnTo>
                  <a:pt x="29605" y="331792"/>
                </a:lnTo>
                <a:cubicBezTo>
                  <a:pt x="24381" y="331792"/>
                  <a:pt x="20041" y="327453"/>
                  <a:pt x="20041" y="322228"/>
                </a:cubicBezTo>
                <a:lnTo>
                  <a:pt x="20041" y="292595"/>
                </a:lnTo>
                <a:lnTo>
                  <a:pt x="10449" y="292595"/>
                </a:lnTo>
                <a:cubicBezTo>
                  <a:pt x="4340" y="292595"/>
                  <a:pt x="0" y="288256"/>
                  <a:pt x="0" y="283031"/>
                </a:cubicBezTo>
                <a:lnTo>
                  <a:pt x="0" y="127155"/>
                </a:lnTo>
                <a:cubicBezTo>
                  <a:pt x="0" y="121903"/>
                  <a:pt x="4340" y="117563"/>
                  <a:pt x="10449" y="117563"/>
                </a:cubicBezTo>
                <a:lnTo>
                  <a:pt x="20041" y="117563"/>
                </a:lnTo>
                <a:lnTo>
                  <a:pt x="20041" y="9564"/>
                </a:lnTo>
                <a:cubicBezTo>
                  <a:pt x="20041" y="4339"/>
                  <a:pt x="24381" y="0"/>
                  <a:pt x="29605" y="0"/>
                </a:cubicBezTo>
                <a:close/>
              </a:path>
            </a:pathLst>
          </a:custGeom>
          <a:solidFill>
            <a:srgbClr val="5F7D9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600" b="1" dirty="0">
              <a:solidFill>
                <a:srgbClr val="5F7D95"/>
              </a:solidFill>
              <a:latin typeface="Exo 2" panose="020B0604020202020204" charset="0"/>
            </a:endParaRPr>
          </a:p>
        </p:txBody>
      </p:sp>
      <p:sp>
        <p:nvSpPr>
          <p:cNvPr id="62" name="TextBox 61">
            <a:extLst>
              <a:ext uri="{FF2B5EF4-FFF2-40B4-BE49-F238E27FC236}">
                <a16:creationId xmlns:a16="http://schemas.microsoft.com/office/drawing/2014/main" id="{133A8233-4D71-40A2-ECEA-08A9A1B071D6}"/>
              </a:ext>
            </a:extLst>
          </p:cNvPr>
          <p:cNvSpPr txBox="1">
            <a:spLocks/>
          </p:cNvSpPr>
          <p:nvPr/>
        </p:nvSpPr>
        <p:spPr>
          <a:xfrm>
            <a:off x="3356461" y="2265660"/>
            <a:ext cx="457200" cy="548640"/>
          </a:xfrm>
          <a:custGeom>
            <a:avLst/>
            <a:gdLst/>
            <a:ahLst/>
            <a:cxnLst/>
            <a:rect l="l" t="t" r="r" b="b"/>
            <a:pathLst>
              <a:path w="273440" h="331792">
                <a:moveTo>
                  <a:pt x="96290" y="176807"/>
                </a:moveTo>
                <a:lnTo>
                  <a:pt x="103377" y="176807"/>
                </a:lnTo>
                <a:cubicBezTo>
                  <a:pt x="104545" y="176807"/>
                  <a:pt x="105460" y="177074"/>
                  <a:pt x="106120" y="177607"/>
                </a:cubicBezTo>
                <a:cubicBezTo>
                  <a:pt x="106780" y="178141"/>
                  <a:pt x="107415" y="179017"/>
                  <a:pt x="108025" y="180236"/>
                </a:cubicBezTo>
                <a:lnTo>
                  <a:pt x="121360" y="207440"/>
                </a:lnTo>
                <a:cubicBezTo>
                  <a:pt x="122630" y="209980"/>
                  <a:pt x="123900" y="212799"/>
                  <a:pt x="125170" y="215898"/>
                </a:cubicBezTo>
                <a:lnTo>
                  <a:pt x="125932" y="215898"/>
                </a:lnTo>
                <a:cubicBezTo>
                  <a:pt x="125627" y="211935"/>
                  <a:pt x="125475" y="208989"/>
                  <a:pt x="125475" y="207059"/>
                </a:cubicBezTo>
                <a:lnTo>
                  <a:pt x="125475" y="176807"/>
                </a:lnTo>
                <a:lnTo>
                  <a:pt x="136448" y="176807"/>
                </a:lnTo>
                <a:lnTo>
                  <a:pt x="136448" y="225194"/>
                </a:lnTo>
                <a:cubicBezTo>
                  <a:pt x="136448" y="227988"/>
                  <a:pt x="135076" y="229385"/>
                  <a:pt x="132333" y="229385"/>
                </a:cubicBezTo>
                <a:lnTo>
                  <a:pt x="125094" y="229385"/>
                </a:lnTo>
                <a:cubicBezTo>
                  <a:pt x="123925" y="229385"/>
                  <a:pt x="123011" y="229118"/>
                  <a:pt x="122351" y="228585"/>
                </a:cubicBezTo>
                <a:cubicBezTo>
                  <a:pt x="121690" y="228052"/>
                  <a:pt x="121055" y="227175"/>
                  <a:pt x="120446" y="225956"/>
                </a:cubicBezTo>
                <a:lnTo>
                  <a:pt x="106653" y="197915"/>
                </a:lnTo>
                <a:cubicBezTo>
                  <a:pt x="104926" y="194206"/>
                  <a:pt x="103859" y="191488"/>
                  <a:pt x="103453" y="189761"/>
                </a:cubicBezTo>
                <a:lnTo>
                  <a:pt x="102615" y="189761"/>
                </a:lnTo>
                <a:cubicBezTo>
                  <a:pt x="102970" y="192301"/>
                  <a:pt x="103148" y="195095"/>
                  <a:pt x="103148" y="198143"/>
                </a:cubicBezTo>
                <a:lnTo>
                  <a:pt x="103148" y="229385"/>
                </a:lnTo>
                <a:lnTo>
                  <a:pt x="92099" y="229385"/>
                </a:lnTo>
                <a:lnTo>
                  <a:pt x="92099" y="180998"/>
                </a:lnTo>
                <a:cubicBezTo>
                  <a:pt x="92099" y="178204"/>
                  <a:pt x="93496" y="176807"/>
                  <a:pt x="96290" y="176807"/>
                </a:cubicBezTo>
                <a:close/>
                <a:moveTo>
                  <a:pt x="55599" y="176579"/>
                </a:moveTo>
                <a:cubicBezTo>
                  <a:pt x="67080" y="176579"/>
                  <a:pt x="75208" y="176833"/>
                  <a:pt x="79983" y="177341"/>
                </a:cubicBezTo>
                <a:lnTo>
                  <a:pt x="79450" y="185951"/>
                </a:lnTo>
                <a:lnTo>
                  <a:pt x="59257" y="185951"/>
                </a:lnTo>
                <a:cubicBezTo>
                  <a:pt x="57987" y="185951"/>
                  <a:pt x="57073" y="186256"/>
                  <a:pt x="56514" y="186866"/>
                </a:cubicBezTo>
                <a:cubicBezTo>
                  <a:pt x="55955" y="187475"/>
                  <a:pt x="55676" y="188466"/>
                  <a:pt x="55676" y="189837"/>
                </a:cubicBezTo>
                <a:lnTo>
                  <a:pt x="55676" y="197838"/>
                </a:lnTo>
                <a:lnTo>
                  <a:pt x="76631" y="197838"/>
                </a:lnTo>
                <a:lnTo>
                  <a:pt x="76631" y="206220"/>
                </a:lnTo>
                <a:lnTo>
                  <a:pt x="55676" y="206220"/>
                </a:lnTo>
                <a:lnTo>
                  <a:pt x="55676" y="216355"/>
                </a:lnTo>
                <a:cubicBezTo>
                  <a:pt x="55676" y="217777"/>
                  <a:pt x="55955" y="218793"/>
                  <a:pt x="56514" y="219403"/>
                </a:cubicBezTo>
                <a:cubicBezTo>
                  <a:pt x="57073" y="220013"/>
                  <a:pt x="57987" y="220317"/>
                  <a:pt x="59257" y="220317"/>
                </a:cubicBezTo>
                <a:lnTo>
                  <a:pt x="79450" y="220317"/>
                </a:lnTo>
                <a:lnTo>
                  <a:pt x="79983" y="228852"/>
                </a:lnTo>
                <a:cubicBezTo>
                  <a:pt x="75208" y="229360"/>
                  <a:pt x="67080" y="229614"/>
                  <a:pt x="55599" y="229614"/>
                </a:cubicBezTo>
                <a:cubicBezTo>
                  <a:pt x="52094" y="229614"/>
                  <a:pt x="49300" y="228661"/>
                  <a:pt x="47217" y="226756"/>
                </a:cubicBezTo>
                <a:cubicBezTo>
                  <a:pt x="45135" y="224851"/>
                  <a:pt x="44068" y="222273"/>
                  <a:pt x="44017" y="219022"/>
                </a:cubicBezTo>
                <a:lnTo>
                  <a:pt x="44017" y="187170"/>
                </a:lnTo>
                <a:cubicBezTo>
                  <a:pt x="44068" y="183919"/>
                  <a:pt x="45135" y="181341"/>
                  <a:pt x="47217" y="179436"/>
                </a:cubicBezTo>
                <a:cubicBezTo>
                  <a:pt x="49300" y="177531"/>
                  <a:pt x="52094" y="176579"/>
                  <a:pt x="55599" y="176579"/>
                </a:cubicBezTo>
                <a:close/>
                <a:moveTo>
                  <a:pt x="169595" y="175893"/>
                </a:moveTo>
                <a:cubicBezTo>
                  <a:pt x="175487" y="175893"/>
                  <a:pt x="180745" y="176477"/>
                  <a:pt x="185368" y="177645"/>
                </a:cubicBezTo>
                <a:lnTo>
                  <a:pt x="184377" y="186332"/>
                </a:lnTo>
                <a:cubicBezTo>
                  <a:pt x="180263" y="186078"/>
                  <a:pt x="175335" y="185951"/>
                  <a:pt x="169595" y="185951"/>
                </a:cubicBezTo>
                <a:cubicBezTo>
                  <a:pt x="165785" y="185951"/>
                  <a:pt x="163181" y="187158"/>
                  <a:pt x="161784" y="189571"/>
                </a:cubicBezTo>
                <a:cubicBezTo>
                  <a:pt x="160387" y="191984"/>
                  <a:pt x="159689" y="196492"/>
                  <a:pt x="159689" y="203096"/>
                </a:cubicBezTo>
                <a:cubicBezTo>
                  <a:pt x="159689" y="209700"/>
                  <a:pt x="160387" y="214209"/>
                  <a:pt x="161784" y="216622"/>
                </a:cubicBezTo>
                <a:cubicBezTo>
                  <a:pt x="163181" y="219035"/>
                  <a:pt x="165785" y="220241"/>
                  <a:pt x="169595" y="220241"/>
                </a:cubicBezTo>
                <a:cubicBezTo>
                  <a:pt x="176656" y="220241"/>
                  <a:pt x="181939" y="220013"/>
                  <a:pt x="185444" y="219555"/>
                </a:cubicBezTo>
                <a:lnTo>
                  <a:pt x="186435" y="228166"/>
                </a:lnTo>
                <a:cubicBezTo>
                  <a:pt x="181863" y="229588"/>
                  <a:pt x="176249" y="230300"/>
                  <a:pt x="169595" y="230300"/>
                </a:cubicBezTo>
                <a:cubicBezTo>
                  <a:pt x="161467" y="230300"/>
                  <a:pt x="155752" y="228268"/>
                  <a:pt x="152450" y="224204"/>
                </a:cubicBezTo>
                <a:cubicBezTo>
                  <a:pt x="149148" y="220140"/>
                  <a:pt x="147497" y="213104"/>
                  <a:pt x="147497" y="203096"/>
                </a:cubicBezTo>
                <a:cubicBezTo>
                  <a:pt x="147497" y="193089"/>
                  <a:pt x="149148" y="186053"/>
                  <a:pt x="152450" y="181989"/>
                </a:cubicBezTo>
                <a:cubicBezTo>
                  <a:pt x="155752" y="177925"/>
                  <a:pt x="161467" y="175893"/>
                  <a:pt x="169595" y="175893"/>
                </a:cubicBezTo>
                <a:close/>
                <a:moveTo>
                  <a:pt x="20898" y="137604"/>
                </a:moveTo>
                <a:lnTo>
                  <a:pt x="20898" y="274324"/>
                </a:lnTo>
                <a:lnTo>
                  <a:pt x="195958" y="274324"/>
                </a:lnTo>
                <a:lnTo>
                  <a:pt x="195958" y="137604"/>
                </a:lnTo>
                <a:close/>
                <a:moveTo>
                  <a:pt x="214229" y="34829"/>
                </a:moveTo>
                <a:lnTo>
                  <a:pt x="214229" y="59210"/>
                </a:lnTo>
                <a:lnTo>
                  <a:pt x="239495" y="59210"/>
                </a:lnTo>
                <a:close/>
                <a:moveTo>
                  <a:pt x="40054" y="20013"/>
                </a:moveTo>
                <a:lnTo>
                  <a:pt x="40054" y="118420"/>
                </a:lnTo>
                <a:lnTo>
                  <a:pt x="205522" y="118420"/>
                </a:lnTo>
                <a:cubicBezTo>
                  <a:pt x="211631" y="118420"/>
                  <a:pt x="215971" y="122788"/>
                  <a:pt x="215971" y="128012"/>
                </a:cubicBezTo>
                <a:lnTo>
                  <a:pt x="215971" y="283888"/>
                </a:lnTo>
                <a:cubicBezTo>
                  <a:pt x="215971" y="289113"/>
                  <a:pt x="211631" y="293480"/>
                  <a:pt x="205522" y="293480"/>
                </a:cubicBezTo>
                <a:lnTo>
                  <a:pt x="40054" y="293480"/>
                </a:lnTo>
                <a:lnTo>
                  <a:pt x="40054" y="313521"/>
                </a:lnTo>
                <a:lnTo>
                  <a:pt x="255168" y="313521"/>
                </a:lnTo>
                <a:lnTo>
                  <a:pt x="255168" y="79251"/>
                </a:lnTo>
                <a:lnTo>
                  <a:pt x="205522" y="79251"/>
                </a:lnTo>
                <a:cubicBezTo>
                  <a:pt x="200298" y="79251"/>
                  <a:pt x="195958" y="74883"/>
                  <a:pt x="195958" y="69659"/>
                </a:cubicBezTo>
                <a:lnTo>
                  <a:pt x="195958" y="20013"/>
                </a:lnTo>
                <a:close/>
                <a:moveTo>
                  <a:pt x="29605" y="0"/>
                </a:moveTo>
                <a:lnTo>
                  <a:pt x="204665" y="0"/>
                </a:lnTo>
                <a:cubicBezTo>
                  <a:pt x="207263" y="0"/>
                  <a:pt x="209005" y="856"/>
                  <a:pt x="211631" y="2598"/>
                </a:cubicBezTo>
                <a:lnTo>
                  <a:pt x="269957" y="61836"/>
                </a:lnTo>
                <a:cubicBezTo>
                  <a:pt x="272583" y="62693"/>
                  <a:pt x="273440" y="66176"/>
                  <a:pt x="273440" y="67917"/>
                </a:cubicBezTo>
                <a:lnTo>
                  <a:pt x="272583" y="322228"/>
                </a:lnTo>
                <a:cubicBezTo>
                  <a:pt x="272583" y="327453"/>
                  <a:pt x="268215" y="331792"/>
                  <a:pt x="262134" y="331792"/>
                </a:cubicBezTo>
                <a:lnTo>
                  <a:pt x="29605" y="331792"/>
                </a:lnTo>
                <a:cubicBezTo>
                  <a:pt x="24381" y="331792"/>
                  <a:pt x="20041" y="327453"/>
                  <a:pt x="20041" y="322228"/>
                </a:cubicBezTo>
                <a:lnTo>
                  <a:pt x="20041" y="292595"/>
                </a:lnTo>
                <a:lnTo>
                  <a:pt x="10449" y="292595"/>
                </a:lnTo>
                <a:cubicBezTo>
                  <a:pt x="4340" y="292595"/>
                  <a:pt x="0" y="288256"/>
                  <a:pt x="0" y="283031"/>
                </a:cubicBezTo>
                <a:lnTo>
                  <a:pt x="0" y="127155"/>
                </a:lnTo>
                <a:cubicBezTo>
                  <a:pt x="0" y="121903"/>
                  <a:pt x="4340" y="117563"/>
                  <a:pt x="10449" y="117563"/>
                </a:cubicBezTo>
                <a:lnTo>
                  <a:pt x="20041" y="117563"/>
                </a:lnTo>
                <a:lnTo>
                  <a:pt x="20041" y="9564"/>
                </a:lnTo>
                <a:cubicBezTo>
                  <a:pt x="20041" y="4339"/>
                  <a:pt x="24381" y="0"/>
                  <a:pt x="29605" y="0"/>
                </a:cubicBezTo>
                <a:close/>
              </a:path>
            </a:pathLst>
          </a:custGeom>
          <a:solidFill>
            <a:srgbClr val="5F7D9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600" b="1" dirty="0">
              <a:solidFill>
                <a:srgbClr val="5F7D95"/>
              </a:solidFill>
              <a:latin typeface="Exo 2" panose="020B0604020202020204" charset="0"/>
            </a:endParaRPr>
          </a:p>
        </p:txBody>
      </p:sp>
      <p:grpSp>
        <p:nvGrpSpPr>
          <p:cNvPr id="2056" name="Google Shape;4406;p57">
            <a:extLst>
              <a:ext uri="{FF2B5EF4-FFF2-40B4-BE49-F238E27FC236}">
                <a16:creationId xmlns:a16="http://schemas.microsoft.com/office/drawing/2014/main" id="{28E7DD1A-27EE-69C3-E1E1-DCEC3D70B39F}"/>
              </a:ext>
            </a:extLst>
          </p:cNvPr>
          <p:cNvGrpSpPr/>
          <p:nvPr/>
        </p:nvGrpSpPr>
        <p:grpSpPr>
          <a:xfrm>
            <a:off x="7981752" y="2234332"/>
            <a:ext cx="548640" cy="548640"/>
            <a:chOff x="1487200" y="4421025"/>
            <a:chExt cx="483125" cy="439750"/>
          </a:xfrm>
        </p:grpSpPr>
        <p:sp>
          <p:nvSpPr>
            <p:cNvPr id="2057" name="Google Shape;4407;p57">
              <a:extLst>
                <a:ext uri="{FF2B5EF4-FFF2-40B4-BE49-F238E27FC236}">
                  <a16:creationId xmlns:a16="http://schemas.microsoft.com/office/drawing/2014/main" id="{15B0CC02-918D-8E92-0534-AD5BC90B1BD9}"/>
                </a:ext>
              </a:extLst>
            </p:cNvPr>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8" name="Google Shape;4408;p57">
              <a:extLst>
                <a:ext uri="{FF2B5EF4-FFF2-40B4-BE49-F238E27FC236}">
                  <a16:creationId xmlns:a16="http://schemas.microsoft.com/office/drawing/2014/main" id="{1FCB2446-BF53-5C23-2CFF-08DFD4A02281}"/>
                </a:ext>
              </a:extLst>
            </p:cNvPr>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9" name="Google Shape;4409;p57">
              <a:extLst>
                <a:ext uri="{FF2B5EF4-FFF2-40B4-BE49-F238E27FC236}">
                  <a16:creationId xmlns:a16="http://schemas.microsoft.com/office/drawing/2014/main" id="{1CE6313B-7FB3-0566-463D-7CB048DA6712}"/>
                </a:ext>
              </a:extLst>
            </p:cNvPr>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060" name="Google Shape;4410;p57">
              <a:extLst>
                <a:ext uri="{FF2B5EF4-FFF2-40B4-BE49-F238E27FC236}">
                  <a16:creationId xmlns:a16="http://schemas.microsoft.com/office/drawing/2014/main" id="{5E05C7B4-2C15-2B1B-4A8E-C4D989E2BDA7}"/>
                </a:ext>
              </a:extLst>
            </p:cNvPr>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65" name="Google Shape;4740;p58">
            <a:extLst>
              <a:ext uri="{FF2B5EF4-FFF2-40B4-BE49-F238E27FC236}">
                <a16:creationId xmlns:a16="http://schemas.microsoft.com/office/drawing/2014/main" id="{AAD74383-BD36-274B-E58D-AAD3FB58C4F8}"/>
              </a:ext>
            </a:extLst>
          </p:cNvPr>
          <p:cNvGrpSpPr/>
          <p:nvPr/>
        </p:nvGrpSpPr>
        <p:grpSpPr>
          <a:xfrm>
            <a:off x="369109" y="2203264"/>
            <a:ext cx="548640" cy="548640"/>
            <a:chOff x="-64406125" y="3362225"/>
            <a:chExt cx="318225" cy="314800"/>
          </a:xfrm>
        </p:grpSpPr>
        <p:sp>
          <p:nvSpPr>
            <p:cNvPr id="2066" name="Google Shape;4741;p58">
              <a:extLst>
                <a:ext uri="{FF2B5EF4-FFF2-40B4-BE49-F238E27FC236}">
                  <a16:creationId xmlns:a16="http://schemas.microsoft.com/office/drawing/2014/main" id="{895024FA-EC8F-A994-4BB0-BE9BC69720E1}"/>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4742;p58">
              <a:extLst>
                <a:ext uri="{FF2B5EF4-FFF2-40B4-BE49-F238E27FC236}">
                  <a16:creationId xmlns:a16="http://schemas.microsoft.com/office/drawing/2014/main" id="{13E8512B-FA99-CF4D-B509-4D1E8EB49D71}"/>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69" name="Picture 6">
            <a:extLst>
              <a:ext uri="{FF2B5EF4-FFF2-40B4-BE49-F238E27FC236}">
                <a16:creationId xmlns:a16="http://schemas.microsoft.com/office/drawing/2014/main" id="{F8AF55D5-BD65-4EDD-01AB-72C7729B6A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7680" y="1281971"/>
            <a:ext cx="548640" cy="548640"/>
          </a:xfrm>
          <a:prstGeom prst="rect">
            <a:avLst/>
          </a:prstGeom>
          <a:noFill/>
        </p:spPr>
      </p:pic>
      <p:grpSp>
        <p:nvGrpSpPr>
          <p:cNvPr id="2081" name="Google Shape;6299;p62">
            <a:extLst>
              <a:ext uri="{FF2B5EF4-FFF2-40B4-BE49-F238E27FC236}">
                <a16:creationId xmlns:a16="http://schemas.microsoft.com/office/drawing/2014/main" id="{4BDFE0AC-E39A-E384-C4DE-05EDB0FAB43A}"/>
              </a:ext>
            </a:extLst>
          </p:cNvPr>
          <p:cNvGrpSpPr/>
          <p:nvPr/>
        </p:nvGrpSpPr>
        <p:grpSpPr>
          <a:xfrm>
            <a:off x="5976820" y="3678269"/>
            <a:ext cx="548640" cy="548640"/>
            <a:chOff x="-32243500" y="2299850"/>
            <a:chExt cx="300900" cy="290275"/>
          </a:xfrm>
        </p:grpSpPr>
        <p:sp>
          <p:nvSpPr>
            <p:cNvPr id="2082" name="Google Shape;6300;p62">
              <a:extLst>
                <a:ext uri="{FF2B5EF4-FFF2-40B4-BE49-F238E27FC236}">
                  <a16:creationId xmlns:a16="http://schemas.microsoft.com/office/drawing/2014/main" id="{6E7AE5AE-E15A-0FAB-B828-949EC43DA5EE}"/>
                </a:ext>
              </a:extLst>
            </p:cNvPr>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6301;p62">
              <a:extLst>
                <a:ext uri="{FF2B5EF4-FFF2-40B4-BE49-F238E27FC236}">
                  <a16:creationId xmlns:a16="http://schemas.microsoft.com/office/drawing/2014/main" id="{131C53E8-5A09-95AD-D0DD-959CD10CB654}"/>
                </a:ext>
              </a:extLst>
            </p:cNvPr>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86" name="Picture 4">
            <a:extLst>
              <a:ext uri="{FF2B5EF4-FFF2-40B4-BE49-F238E27FC236}">
                <a16:creationId xmlns:a16="http://schemas.microsoft.com/office/drawing/2014/main" id="{401A3D61-9B51-79AB-3771-1006D6C80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9916" y="2234332"/>
            <a:ext cx="548640" cy="548640"/>
          </a:xfrm>
          <a:prstGeom prst="rect">
            <a:avLst/>
          </a:prstGeom>
          <a:noFill/>
          <a:extLst>
            <a:ext uri="{909E8E84-426E-40DD-AFC4-6F175D3DCCD1}">
              <a14:hiddenFill xmlns:a14="http://schemas.microsoft.com/office/drawing/2010/main">
                <a:solidFill>
                  <a:srgbClr val="FFFFFF"/>
                </a:solidFill>
              </a14:hiddenFill>
            </a:ext>
          </a:extLst>
        </p:spPr>
      </p:pic>
      <p:grpSp>
        <p:nvGrpSpPr>
          <p:cNvPr id="2087" name="Google Shape;854;p55">
            <a:extLst>
              <a:ext uri="{FF2B5EF4-FFF2-40B4-BE49-F238E27FC236}">
                <a16:creationId xmlns:a16="http://schemas.microsoft.com/office/drawing/2014/main" id="{424A2BFD-A2BD-5979-4E01-6C7BC3CCED59}"/>
              </a:ext>
            </a:extLst>
          </p:cNvPr>
          <p:cNvGrpSpPr/>
          <p:nvPr/>
        </p:nvGrpSpPr>
        <p:grpSpPr>
          <a:xfrm>
            <a:off x="1145691" y="2447990"/>
            <a:ext cx="548640" cy="237744"/>
            <a:chOff x="4791775" y="1877500"/>
            <a:chExt cx="66725" cy="36975"/>
          </a:xfrm>
          <a:solidFill>
            <a:srgbClr val="0E2A47"/>
          </a:solidFill>
        </p:grpSpPr>
        <p:sp>
          <p:nvSpPr>
            <p:cNvPr id="2088" name="Google Shape;855;p55">
              <a:extLst>
                <a:ext uri="{FF2B5EF4-FFF2-40B4-BE49-F238E27FC236}">
                  <a16:creationId xmlns:a16="http://schemas.microsoft.com/office/drawing/2014/main" id="{A0F8D1AE-5B44-CD99-B9BA-79AB6B941FF5}"/>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856;p55">
              <a:extLst>
                <a:ext uri="{FF2B5EF4-FFF2-40B4-BE49-F238E27FC236}">
                  <a16:creationId xmlns:a16="http://schemas.microsoft.com/office/drawing/2014/main" id="{09923486-D080-71FE-1C02-1F857D10648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876;p55">
            <a:extLst>
              <a:ext uri="{FF2B5EF4-FFF2-40B4-BE49-F238E27FC236}">
                <a16:creationId xmlns:a16="http://schemas.microsoft.com/office/drawing/2014/main" id="{D9983EFF-BE1A-AA73-24FC-23D372399A45}"/>
              </a:ext>
            </a:extLst>
          </p:cNvPr>
          <p:cNvGrpSpPr/>
          <p:nvPr/>
        </p:nvGrpSpPr>
        <p:grpSpPr>
          <a:xfrm rot="16200000">
            <a:off x="2637952" y="3152324"/>
            <a:ext cx="548640" cy="274320"/>
            <a:chOff x="4662475" y="1976500"/>
            <a:chExt cx="68725" cy="36625"/>
          </a:xfrm>
          <a:solidFill>
            <a:srgbClr val="FF0000"/>
          </a:solidFill>
        </p:grpSpPr>
        <p:sp>
          <p:nvSpPr>
            <p:cNvPr id="2091" name="Google Shape;877;p55">
              <a:extLst>
                <a:ext uri="{FF2B5EF4-FFF2-40B4-BE49-F238E27FC236}">
                  <a16:creationId xmlns:a16="http://schemas.microsoft.com/office/drawing/2014/main" id="{15CE0607-2ECF-24AA-DB9C-183AB9737095}"/>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878;p55">
              <a:extLst>
                <a:ext uri="{FF2B5EF4-FFF2-40B4-BE49-F238E27FC236}">
                  <a16:creationId xmlns:a16="http://schemas.microsoft.com/office/drawing/2014/main" id="{7E9CC7FD-74DD-6FCF-3EF5-815349AC630B}"/>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879;p55">
              <a:extLst>
                <a:ext uri="{FF2B5EF4-FFF2-40B4-BE49-F238E27FC236}">
                  <a16:creationId xmlns:a16="http://schemas.microsoft.com/office/drawing/2014/main" id="{DA9FFE00-9BC0-0A87-0C64-4D8A4F837716}"/>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854;p55">
            <a:extLst>
              <a:ext uri="{FF2B5EF4-FFF2-40B4-BE49-F238E27FC236}">
                <a16:creationId xmlns:a16="http://schemas.microsoft.com/office/drawing/2014/main" id="{AD82F487-5F1F-3B76-6175-8F0B5B256714}"/>
              </a:ext>
            </a:extLst>
          </p:cNvPr>
          <p:cNvGrpSpPr/>
          <p:nvPr/>
        </p:nvGrpSpPr>
        <p:grpSpPr>
          <a:xfrm>
            <a:off x="2615649" y="2442766"/>
            <a:ext cx="548640" cy="237744"/>
            <a:chOff x="4791775" y="1877500"/>
            <a:chExt cx="66725" cy="36975"/>
          </a:xfrm>
          <a:solidFill>
            <a:srgbClr val="0E2A47"/>
          </a:solidFill>
        </p:grpSpPr>
        <p:sp>
          <p:nvSpPr>
            <p:cNvPr id="2106" name="Google Shape;855;p55">
              <a:extLst>
                <a:ext uri="{FF2B5EF4-FFF2-40B4-BE49-F238E27FC236}">
                  <a16:creationId xmlns:a16="http://schemas.microsoft.com/office/drawing/2014/main" id="{97135729-8C93-2590-8AEE-73B3EC74A724}"/>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856;p55">
              <a:extLst>
                <a:ext uri="{FF2B5EF4-FFF2-40B4-BE49-F238E27FC236}">
                  <a16:creationId xmlns:a16="http://schemas.microsoft.com/office/drawing/2014/main" id="{DC4AA97A-1F42-DAF7-35CC-1AB9BF262A53}"/>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854;p55">
            <a:extLst>
              <a:ext uri="{FF2B5EF4-FFF2-40B4-BE49-F238E27FC236}">
                <a16:creationId xmlns:a16="http://schemas.microsoft.com/office/drawing/2014/main" id="{8DD61D2A-FA6A-45DC-3A25-419BFEF0A749}"/>
              </a:ext>
            </a:extLst>
          </p:cNvPr>
          <p:cNvGrpSpPr/>
          <p:nvPr/>
        </p:nvGrpSpPr>
        <p:grpSpPr>
          <a:xfrm>
            <a:off x="5999123" y="2432968"/>
            <a:ext cx="548640" cy="237744"/>
            <a:chOff x="4791775" y="1877500"/>
            <a:chExt cx="66725" cy="36975"/>
          </a:xfrm>
          <a:solidFill>
            <a:srgbClr val="0E2A47"/>
          </a:solidFill>
        </p:grpSpPr>
        <p:sp>
          <p:nvSpPr>
            <p:cNvPr id="329" name="Google Shape;855;p55">
              <a:extLst>
                <a:ext uri="{FF2B5EF4-FFF2-40B4-BE49-F238E27FC236}">
                  <a16:creationId xmlns:a16="http://schemas.microsoft.com/office/drawing/2014/main" id="{62E831D2-2D8D-3BB1-3103-4BC19513CD5E}"/>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856;p55">
              <a:extLst>
                <a:ext uri="{FF2B5EF4-FFF2-40B4-BE49-F238E27FC236}">
                  <a16:creationId xmlns:a16="http://schemas.microsoft.com/office/drawing/2014/main" id="{0DC82815-52D1-AD73-3A29-51212073F7F7}"/>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876;p55">
            <a:extLst>
              <a:ext uri="{FF2B5EF4-FFF2-40B4-BE49-F238E27FC236}">
                <a16:creationId xmlns:a16="http://schemas.microsoft.com/office/drawing/2014/main" id="{8E2026A4-7830-8B89-CBF8-952020BF2C20}"/>
              </a:ext>
            </a:extLst>
          </p:cNvPr>
          <p:cNvGrpSpPr/>
          <p:nvPr/>
        </p:nvGrpSpPr>
        <p:grpSpPr>
          <a:xfrm rot="16200000">
            <a:off x="6026899" y="3104350"/>
            <a:ext cx="548640" cy="274320"/>
            <a:chOff x="4662475" y="1976500"/>
            <a:chExt cx="68725" cy="36625"/>
          </a:xfrm>
          <a:solidFill>
            <a:srgbClr val="00B050"/>
          </a:solidFill>
        </p:grpSpPr>
        <p:sp>
          <p:nvSpPr>
            <p:cNvPr id="332" name="Google Shape;877;p55">
              <a:extLst>
                <a:ext uri="{FF2B5EF4-FFF2-40B4-BE49-F238E27FC236}">
                  <a16:creationId xmlns:a16="http://schemas.microsoft.com/office/drawing/2014/main" id="{6A930315-A3CC-5572-0EC5-38ED1CE082B1}"/>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878;p55">
              <a:extLst>
                <a:ext uri="{FF2B5EF4-FFF2-40B4-BE49-F238E27FC236}">
                  <a16:creationId xmlns:a16="http://schemas.microsoft.com/office/drawing/2014/main" id="{262AF1C8-971C-408E-F07F-05ADA60B5D15}"/>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879;p55">
              <a:extLst>
                <a:ext uri="{FF2B5EF4-FFF2-40B4-BE49-F238E27FC236}">
                  <a16:creationId xmlns:a16="http://schemas.microsoft.com/office/drawing/2014/main" id="{B6A176D0-CBBF-7C0A-E61D-2774A51AD9DC}"/>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854;p55">
            <a:extLst>
              <a:ext uri="{FF2B5EF4-FFF2-40B4-BE49-F238E27FC236}">
                <a16:creationId xmlns:a16="http://schemas.microsoft.com/office/drawing/2014/main" id="{24ECAAD9-7DCC-6B50-44A8-50595B48C8F1}"/>
              </a:ext>
            </a:extLst>
          </p:cNvPr>
          <p:cNvGrpSpPr/>
          <p:nvPr/>
        </p:nvGrpSpPr>
        <p:grpSpPr>
          <a:xfrm>
            <a:off x="7300709" y="2429418"/>
            <a:ext cx="548640" cy="237744"/>
            <a:chOff x="4791775" y="1877500"/>
            <a:chExt cx="66725" cy="36975"/>
          </a:xfrm>
          <a:solidFill>
            <a:srgbClr val="0E2A47"/>
          </a:solidFill>
        </p:grpSpPr>
        <p:sp>
          <p:nvSpPr>
            <p:cNvPr id="336" name="Google Shape;855;p55">
              <a:extLst>
                <a:ext uri="{FF2B5EF4-FFF2-40B4-BE49-F238E27FC236}">
                  <a16:creationId xmlns:a16="http://schemas.microsoft.com/office/drawing/2014/main" id="{1D3B5821-5E83-EDCD-1779-4E9BDFA61DCE}"/>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856;p55">
              <a:extLst>
                <a:ext uri="{FF2B5EF4-FFF2-40B4-BE49-F238E27FC236}">
                  <a16:creationId xmlns:a16="http://schemas.microsoft.com/office/drawing/2014/main" id="{482BE976-3052-1056-E8B2-FAFADB66B455}"/>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TextBox 337">
            <a:extLst>
              <a:ext uri="{FF2B5EF4-FFF2-40B4-BE49-F238E27FC236}">
                <a16:creationId xmlns:a16="http://schemas.microsoft.com/office/drawing/2014/main" id="{721F68C6-2E09-430B-EF92-5F6F8D7300E3}"/>
              </a:ext>
            </a:extLst>
          </p:cNvPr>
          <p:cNvSpPr txBox="1"/>
          <p:nvPr/>
        </p:nvSpPr>
        <p:spPr>
          <a:xfrm>
            <a:off x="4151367" y="1850320"/>
            <a:ext cx="876375" cy="253916"/>
          </a:xfrm>
          <a:prstGeom prst="rect">
            <a:avLst/>
          </a:prstGeom>
          <a:noFill/>
        </p:spPr>
        <p:txBody>
          <a:bodyPr wrap="square" rtlCol="0">
            <a:spAutoFit/>
          </a:bodyPr>
          <a:lstStyle/>
          <a:p>
            <a:r>
              <a:rPr lang="en-US" sz="1050" b="1" dirty="0">
                <a:solidFill>
                  <a:schemeClr val="accent4">
                    <a:lumMod val="75000"/>
                  </a:schemeClr>
                </a:solidFill>
                <a:latin typeface="Exo 2"/>
                <a:sym typeface="Exo 2"/>
              </a:rPr>
              <a:t>FIREBASE</a:t>
            </a:r>
          </a:p>
        </p:txBody>
      </p:sp>
      <p:sp>
        <p:nvSpPr>
          <p:cNvPr id="345" name="Google Shape;1053;p55">
            <a:extLst>
              <a:ext uri="{FF2B5EF4-FFF2-40B4-BE49-F238E27FC236}">
                <a16:creationId xmlns:a16="http://schemas.microsoft.com/office/drawing/2014/main" id="{70ADB313-3D33-E562-FF6F-540D3815B063}"/>
              </a:ext>
            </a:extLst>
          </p:cNvPr>
          <p:cNvSpPr/>
          <p:nvPr/>
        </p:nvSpPr>
        <p:spPr>
          <a:xfrm>
            <a:off x="3802622" y="1834146"/>
            <a:ext cx="365760" cy="457200"/>
          </a:xfrm>
          <a:custGeom>
            <a:avLst/>
            <a:gdLst/>
            <a:ahLst/>
            <a:cxnLst/>
            <a:rect l="l" t="t" r="r" b="b"/>
            <a:pathLst>
              <a:path w="13659" h="17883" extrusionOk="0">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053;p55">
            <a:extLst>
              <a:ext uri="{FF2B5EF4-FFF2-40B4-BE49-F238E27FC236}">
                <a16:creationId xmlns:a16="http://schemas.microsoft.com/office/drawing/2014/main" id="{233DBC62-15E2-B5BD-6372-F66273B09EA6}"/>
              </a:ext>
            </a:extLst>
          </p:cNvPr>
          <p:cNvSpPr/>
          <p:nvPr/>
        </p:nvSpPr>
        <p:spPr>
          <a:xfrm rot="5400000">
            <a:off x="4916964" y="1784891"/>
            <a:ext cx="365760" cy="457200"/>
          </a:xfrm>
          <a:custGeom>
            <a:avLst/>
            <a:gdLst/>
            <a:ahLst/>
            <a:cxnLst/>
            <a:rect l="l" t="t" r="r" b="b"/>
            <a:pathLst>
              <a:path w="13659" h="17883" extrusionOk="0">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TextBox 346">
            <a:extLst>
              <a:ext uri="{FF2B5EF4-FFF2-40B4-BE49-F238E27FC236}">
                <a16:creationId xmlns:a16="http://schemas.microsoft.com/office/drawing/2014/main" id="{2C991DEF-910B-BDDA-7D01-3F3CBE403960}"/>
              </a:ext>
            </a:extLst>
          </p:cNvPr>
          <p:cNvSpPr txBox="1"/>
          <p:nvPr/>
        </p:nvSpPr>
        <p:spPr>
          <a:xfrm>
            <a:off x="2342982" y="4291029"/>
            <a:ext cx="1049367" cy="253916"/>
          </a:xfrm>
          <a:prstGeom prst="rect">
            <a:avLst/>
          </a:prstGeom>
          <a:noFill/>
        </p:spPr>
        <p:txBody>
          <a:bodyPr wrap="square" rtlCol="0">
            <a:spAutoFit/>
          </a:bodyPr>
          <a:lstStyle/>
          <a:p>
            <a:r>
              <a:rPr lang="en-US" sz="1050" b="1" dirty="0">
                <a:solidFill>
                  <a:schemeClr val="accent4">
                    <a:lumMod val="75000"/>
                  </a:schemeClr>
                </a:solidFill>
                <a:latin typeface="Exo 2"/>
                <a:sym typeface="Exo 2"/>
              </a:rPr>
              <a:t>FERNET KEY</a:t>
            </a:r>
          </a:p>
        </p:txBody>
      </p:sp>
      <p:sp>
        <p:nvSpPr>
          <p:cNvPr id="349" name="TextBox 348">
            <a:extLst>
              <a:ext uri="{FF2B5EF4-FFF2-40B4-BE49-F238E27FC236}">
                <a16:creationId xmlns:a16="http://schemas.microsoft.com/office/drawing/2014/main" id="{4562C14B-BCC9-1C00-E25D-5646544DC5F3}"/>
              </a:ext>
            </a:extLst>
          </p:cNvPr>
          <p:cNvSpPr txBox="1"/>
          <p:nvPr/>
        </p:nvSpPr>
        <p:spPr>
          <a:xfrm>
            <a:off x="5751349" y="4308040"/>
            <a:ext cx="1049367" cy="253916"/>
          </a:xfrm>
          <a:prstGeom prst="rect">
            <a:avLst/>
          </a:prstGeom>
          <a:noFill/>
        </p:spPr>
        <p:txBody>
          <a:bodyPr wrap="square" rtlCol="0">
            <a:spAutoFit/>
          </a:bodyPr>
          <a:lstStyle/>
          <a:p>
            <a:r>
              <a:rPr lang="en-US" sz="1050" b="1" dirty="0">
                <a:solidFill>
                  <a:schemeClr val="accent4">
                    <a:lumMod val="75000"/>
                  </a:schemeClr>
                </a:solidFill>
                <a:latin typeface="Exo 2"/>
                <a:sym typeface="Exo 2"/>
              </a:rPr>
              <a:t>FERNET KEY</a:t>
            </a:r>
          </a:p>
        </p:txBody>
      </p:sp>
      <p:grpSp>
        <p:nvGrpSpPr>
          <p:cNvPr id="354" name="Group 353">
            <a:extLst>
              <a:ext uri="{FF2B5EF4-FFF2-40B4-BE49-F238E27FC236}">
                <a16:creationId xmlns:a16="http://schemas.microsoft.com/office/drawing/2014/main" id="{3591B3CD-4E38-851D-DCA7-E9B37731BE11}"/>
              </a:ext>
            </a:extLst>
          </p:cNvPr>
          <p:cNvGrpSpPr/>
          <p:nvPr/>
        </p:nvGrpSpPr>
        <p:grpSpPr>
          <a:xfrm>
            <a:off x="879378" y="894470"/>
            <a:ext cx="1431862" cy="307777"/>
            <a:chOff x="1813227" y="668465"/>
            <a:chExt cx="1431862" cy="307777"/>
          </a:xfrm>
        </p:grpSpPr>
        <p:grpSp>
          <p:nvGrpSpPr>
            <p:cNvPr id="350" name="Google Shape;4437;p57">
              <a:extLst>
                <a:ext uri="{FF2B5EF4-FFF2-40B4-BE49-F238E27FC236}">
                  <a16:creationId xmlns:a16="http://schemas.microsoft.com/office/drawing/2014/main" id="{5451519B-5D89-13C4-9F04-9CDB6621915A}"/>
                </a:ext>
              </a:extLst>
            </p:cNvPr>
            <p:cNvGrpSpPr>
              <a:grpSpLocks/>
            </p:cNvGrpSpPr>
            <p:nvPr/>
          </p:nvGrpSpPr>
          <p:grpSpPr>
            <a:xfrm>
              <a:off x="1813227" y="704388"/>
              <a:ext cx="231320" cy="231320"/>
              <a:chOff x="1487200" y="4993750"/>
              <a:chExt cx="483125" cy="483125"/>
            </a:xfrm>
            <a:solidFill>
              <a:srgbClr val="00B050"/>
            </a:solidFill>
          </p:grpSpPr>
          <p:sp>
            <p:nvSpPr>
              <p:cNvPr id="351" name="Google Shape;4438;p57">
                <a:extLst>
                  <a:ext uri="{FF2B5EF4-FFF2-40B4-BE49-F238E27FC236}">
                    <a16:creationId xmlns:a16="http://schemas.microsoft.com/office/drawing/2014/main" id="{287764EB-C6F4-1675-6090-1C372C18D218}"/>
                  </a:ext>
                </a:extLst>
              </p:cNvPr>
              <p:cNvSpPr>
                <a:spLocks/>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2" name="Google Shape;4439;p57">
                <a:extLst>
                  <a:ext uri="{FF2B5EF4-FFF2-40B4-BE49-F238E27FC236}">
                    <a16:creationId xmlns:a16="http://schemas.microsoft.com/office/drawing/2014/main" id="{65D69163-513B-CF7A-FEA4-D0E6C6CEBFA8}"/>
                  </a:ext>
                </a:extLst>
              </p:cNvPr>
              <p:cNvSpPr>
                <a:spLocks/>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
          <p:nvSpPr>
            <p:cNvPr id="353" name="TextBox 352">
              <a:extLst>
                <a:ext uri="{FF2B5EF4-FFF2-40B4-BE49-F238E27FC236}">
                  <a16:creationId xmlns:a16="http://schemas.microsoft.com/office/drawing/2014/main" id="{C7D88DD7-8AB4-F18B-1F61-0CE39BF376A0}"/>
                </a:ext>
              </a:extLst>
            </p:cNvPr>
            <p:cNvSpPr txBox="1">
              <a:spLocks/>
            </p:cNvSpPr>
            <p:nvPr/>
          </p:nvSpPr>
          <p:spPr>
            <a:xfrm>
              <a:off x="2000813" y="668465"/>
              <a:ext cx="1244276" cy="307777"/>
            </a:xfrm>
            <a:prstGeom prst="rect">
              <a:avLst/>
            </a:prstGeom>
            <a:noFill/>
          </p:spPr>
          <p:txBody>
            <a:bodyPr wrap="square" rtlCol="0">
              <a:spAutoFit/>
            </a:bodyPr>
            <a:lstStyle/>
            <a:p>
              <a:r>
                <a:rPr lang="en-US" b="1" dirty="0">
                  <a:solidFill>
                    <a:srgbClr val="00B050"/>
                  </a:solidFill>
                  <a:latin typeface="Roboto Condensed Light" panose="02000000000000000000" pitchFamily="2" charset="0"/>
                  <a:ea typeface="Roboto Condensed Light" panose="02000000000000000000" pitchFamily="2" charset="0"/>
                  <a:cs typeface="Roboto Condensed Light" panose="02000000000000000000" pitchFamily="2" charset="0"/>
                  <a:sym typeface="Exo 2"/>
                </a:rPr>
                <a:t>Authentication</a:t>
              </a:r>
            </a:p>
          </p:txBody>
        </p:sp>
      </p:grpSp>
      <p:grpSp>
        <p:nvGrpSpPr>
          <p:cNvPr id="355" name="Group 354">
            <a:extLst>
              <a:ext uri="{FF2B5EF4-FFF2-40B4-BE49-F238E27FC236}">
                <a16:creationId xmlns:a16="http://schemas.microsoft.com/office/drawing/2014/main" id="{7B239DD1-2277-A71C-1D53-A649D00353AB}"/>
              </a:ext>
            </a:extLst>
          </p:cNvPr>
          <p:cNvGrpSpPr/>
          <p:nvPr/>
        </p:nvGrpSpPr>
        <p:grpSpPr>
          <a:xfrm>
            <a:off x="879378" y="536781"/>
            <a:ext cx="1431862" cy="307777"/>
            <a:chOff x="1813227" y="668465"/>
            <a:chExt cx="1431862" cy="307777"/>
          </a:xfrm>
        </p:grpSpPr>
        <p:grpSp>
          <p:nvGrpSpPr>
            <p:cNvPr id="356" name="Google Shape;4437;p57">
              <a:extLst>
                <a:ext uri="{FF2B5EF4-FFF2-40B4-BE49-F238E27FC236}">
                  <a16:creationId xmlns:a16="http://schemas.microsoft.com/office/drawing/2014/main" id="{9D5B0BCC-BDB3-8872-15F8-217683506F00}"/>
                </a:ext>
              </a:extLst>
            </p:cNvPr>
            <p:cNvGrpSpPr>
              <a:grpSpLocks/>
            </p:cNvGrpSpPr>
            <p:nvPr/>
          </p:nvGrpSpPr>
          <p:grpSpPr>
            <a:xfrm>
              <a:off x="1813227" y="704388"/>
              <a:ext cx="231320" cy="231320"/>
              <a:chOff x="1487200" y="4993750"/>
              <a:chExt cx="483125" cy="483125"/>
            </a:xfrm>
            <a:solidFill>
              <a:srgbClr val="00B050"/>
            </a:solidFill>
          </p:grpSpPr>
          <p:sp>
            <p:nvSpPr>
              <p:cNvPr id="358" name="Google Shape;4438;p57">
                <a:extLst>
                  <a:ext uri="{FF2B5EF4-FFF2-40B4-BE49-F238E27FC236}">
                    <a16:creationId xmlns:a16="http://schemas.microsoft.com/office/drawing/2014/main" id="{FCC6AF68-679F-7598-4AEA-E9BFF17E7A36}"/>
                  </a:ext>
                </a:extLst>
              </p:cNvPr>
              <p:cNvSpPr>
                <a:spLocks/>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9" name="Google Shape;4439;p57">
                <a:extLst>
                  <a:ext uri="{FF2B5EF4-FFF2-40B4-BE49-F238E27FC236}">
                    <a16:creationId xmlns:a16="http://schemas.microsoft.com/office/drawing/2014/main" id="{AF3E860D-F6FF-8D4A-D0BE-A2A8B2CBA5C1}"/>
                  </a:ext>
                </a:extLst>
              </p:cNvPr>
              <p:cNvSpPr>
                <a:spLocks/>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
          <p:nvSpPr>
            <p:cNvPr id="357" name="TextBox 356">
              <a:extLst>
                <a:ext uri="{FF2B5EF4-FFF2-40B4-BE49-F238E27FC236}">
                  <a16:creationId xmlns:a16="http://schemas.microsoft.com/office/drawing/2014/main" id="{55A4E2F5-BF93-1EB0-9E9A-451AACCE0892}"/>
                </a:ext>
              </a:extLst>
            </p:cNvPr>
            <p:cNvSpPr txBox="1">
              <a:spLocks/>
            </p:cNvSpPr>
            <p:nvPr/>
          </p:nvSpPr>
          <p:spPr>
            <a:xfrm>
              <a:off x="2000813" y="668465"/>
              <a:ext cx="1244276" cy="307777"/>
            </a:xfrm>
            <a:prstGeom prst="rect">
              <a:avLst/>
            </a:prstGeom>
            <a:noFill/>
          </p:spPr>
          <p:txBody>
            <a:bodyPr wrap="square" rtlCol="0">
              <a:spAutoFit/>
            </a:bodyPr>
            <a:lstStyle/>
            <a:p>
              <a:r>
                <a:rPr lang="en-US" b="1" dirty="0">
                  <a:solidFill>
                    <a:srgbClr val="00B050"/>
                  </a:solidFill>
                  <a:latin typeface="Roboto Condensed Light" panose="02000000000000000000" pitchFamily="2" charset="0"/>
                  <a:ea typeface="Roboto Condensed Light" panose="02000000000000000000" pitchFamily="2" charset="0"/>
                  <a:cs typeface="Roboto Condensed Light" panose="02000000000000000000" pitchFamily="2" charset="0"/>
                  <a:sym typeface="Exo 2"/>
                </a:rPr>
                <a:t>Security</a:t>
              </a:r>
            </a:p>
          </p:txBody>
        </p:sp>
      </p:grpSp>
      <p:grpSp>
        <p:nvGrpSpPr>
          <p:cNvPr id="360" name="Group 359">
            <a:extLst>
              <a:ext uri="{FF2B5EF4-FFF2-40B4-BE49-F238E27FC236}">
                <a16:creationId xmlns:a16="http://schemas.microsoft.com/office/drawing/2014/main" id="{A162634B-1279-64A4-9430-AC5CA4367F47}"/>
              </a:ext>
            </a:extLst>
          </p:cNvPr>
          <p:cNvGrpSpPr/>
          <p:nvPr/>
        </p:nvGrpSpPr>
        <p:grpSpPr>
          <a:xfrm>
            <a:off x="879378" y="1250830"/>
            <a:ext cx="1431862" cy="307777"/>
            <a:chOff x="1813227" y="668465"/>
            <a:chExt cx="1431862" cy="307777"/>
          </a:xfrm>
        </p:grpSpPr>
        <p:grpSp>
          <p:nvGrpSpPr>
            <p:cNvPr id="361" name="Google Shape;4437;p57">
              <a:extLst>
                <a:ext uri="{FF2B5EF4-FFF2-40B4-BE49-F238E27FC236}">
                  <a16:creationId xmlns:a16="http://schemas.microsoft.com/office/drawing/2014/main" id="{14CB4D5B-3FE1-5315-2F3C-CEFF62333C50}"/>
                </a:ext>
              </a:extLst>
            </p:cNvPr>
            <p:cNvGrpSpPr>
              <a:grpSpLocks/>
            </p:cNvGrpSpPr>
            <p:nvPr/>
          </p:nvGrpSpPr>
          <p:grpSpPr>
            <a:xfrm>
              <a:off x="1813227" y="704388"/>
              <a:ext cx="231320" cy="231320"/>
              <a:chOff x="1487200" y="4993750"/>
              <a:chExt cx="483125" cy="483125"/>
            </a:xfrm>
            <a:solidFill>
              <a:srgbClr val="00B050"/>
            </a:solidFill>
          </p:grpSpPr>
          <p:sp>
            <p:nvSpPr>
              <p:cNvPr id="363" name="Google Shape;4438;p57">
                <a:extLst>
                  <a:ext uri="{FF2B5EF4-FFF2-40B4-BE49-F238E27FC236}">
                    <a16:creationId xmlns:a16="http://schemas.microsoft.com/office/drawing/2014/main" id="{623E87FD-9857-9A3A-A054-9DF3A2C6C287}"/>
                  </a:ext>
                </a:extLst>
              </p:cNvPr>
              <p:cNvSpPr>
                <a:spLocks/>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64" name="Google Shape;4439;p57">
                <a:extLst>
                  <a:ext uri="{FF2B5EF4-FFF2-40B4-BE49-F238E27FC236}">
                    <a16:creationId xmlns:a16="http://schemas.microsoft.com/office/drawing/2014/main" id="{301C8699-607D-4E88-4113-5D75C44485EA}"/>
                  </a:ext>
                </a:extLst>
              </p:cNvPr>
              <p:cNvSpPr>
                <a:spLocks/>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
          <p:nvSpPr>
            <p:cNvPr id="362" name="TextBox 361">
              <a:extLst>
                <a:ext uri="{FF2B5EF4-FFF2-40B4-BE49-F238E27FC236}">
                  <a16:creationId xmlns:a16="http://schemas.microsoft.com/office/drawing/2014/main" id="{E357ADA2-E9D1-6E38-A7C1-7A14FA69D0D5}"/>
                </a:ext>
              </a:extLst>
            </p:cNvPr>
            <p:cNvSpPr txBox="1">
              <a:spLocks/>
            </p:cNvSpPr>
            <p:nvPr/>
          </p:nvSpPr>
          <p:spPr>
            <a:xfrm>
              <a:off x="2000813" y="668465"/>
              <a:ext cx="1244276" cy="307777"/>
            </a:xfrm>
            <a:prstGeom prst="rect">
              <a:avLst/>
            </a:prstGeom>
            <a:noFill/>
          </p:spPr>
          <p:txBody>
            <a:bodyPr wrap="square" rtlCol="0">
              <a:spAutoFit/>
            </a:bodyPr>
            <a:lstStyle/>
            <a:p>
              <a:r>
                <a:rPr lang="en-US" b="1" dirty="0">
                  <a:solidFill>
                    <a:srgbClr val="00B050"/>
                  </a:solidFill>
                  <a:latin typeface="Roboto Condensed Light" panose="02000000000000000000" pitchFamily="2" charset="0"/>
                  <a:ea typeface="Roboto Condensed Light" panose="02000000000000000000" pitchFamily="2" charset="0"/>
                  <a:cs typeface="Roboto Condensed Light" panose="02000000000000000000" pitchFamily="2" charset="0"/>
                  <a:sym typeface="Exo 2"/>
                </a:rPr>
                <a:t>Integrity</a:t>
              </a:r>
            </a:p>
          </p:txBody>
        </p:sp>
      </p:grpSp>
      <p:sp>
        <p:nvSpPr>
          <p:cNvPr id="365" name="TextBox 364">
            <a:extLst>
              <a:ext uri="{FF2B5EF4-FFF2-40B4-BE49-F238E27FC236}">
                <a16:creationId xmlns:a16="http://schemas.microsoft.com/office/drawing/2014/main" id="{9AAAA24A-6AA7-9B33-C327-18A56F5771FF}"/>
              </a:ext>
            </a:extLst>
          </p:cNvPr>
          <p:cNvSpPr txBox="1"/>
          <p:nvPr/>
        </p:nvSpPr>
        <p:spPr>
          <a:xfrm>
            <a:off x="320172" y="2761935"/>
            <a:ext cx="694666" cy="307777"/>
          </a:xfrm>
          <a:prstGeom prst="rect">
            <a:avLst/>
          </a:prstGeom>
          <a:noFill/>
        </p:spPr>
        <p:txBody>
          <a:bodyPr wrap="square" rtlCol="0">
            <a:spAutoFit/>
          </a:bodyPr>
          <a:lstStyle/>
          <a:p>
            <a:r>
              <a:rPr lang="en-US" b="1" dirty="0">
                <a:solidFill>
                  <a:srgbClr val="0E2A47"/>
                </a:solidFill>
                <a:latin typeface="+mj-lt"/>
                <a:ea typeface="Roboto Condensed Light" panose="02000000000000000000" pitchFamily="2" charset="0"/>
                <a:cs typeface="Roboto Condensed Light" panose="02000000000000000000" pitchFamily="2" charset="0"/>
              </a:rPr>
              <a:t>OEM</a:t>
            </a:r>
          </a:p>
        </p:txBody>
      </p:sp>
      <p:sp>
        <p:nvSpPr>
          <p:cNvPr id="366" name="TextBox 365">
            <a:extLst>
              <a:ext uri="{FF2B5EF4-FFF2-40B4-BE49-F238E27FC236}">
                <a16:creationId xmlns:a16="http://schemas.microsoft.com/office/drawing/2014/main" id="{3D94999C-7100-0436-9377-2D5685ABC148}"/>
              </a:ext>
            </a:extLst>
          </p:cNvPr>
          <p:cNvSpPr txBox="1"/>
          <p:nvPr/>
        </p:nvSpPr>
        <p:spPr>
          <a:xfrm>
            <a:off x="7859246" y="2793003"/>
            <a:ext cx="871785" cy="307777"/>
          </a:xfrm>
          <a:prstGeom prst="rect">
            <a:avLst/>
          </a:prstGeom>
          <a:noFill/>
        </p:spPr>
        <p:txBody>
          <a:bodyPr wrap="square" rtlCol="0">
            <a:spAutoFit/>
          </a:bodyPr>
          <a:lstStyle/>
          <a:p>
            <a:r>
              <a:rPr lang="en-US" b="1" dirty="0">
                <a:solidFill>
                  <a:srgbClr val="0E2A47"/>
                </a:solidFill>
                <a:latin typeface="+mj-lt"/>
                <a:ea typeface="Roboto Condensed Light" panose="02000000000000000000" pitchFamily="2" charset="0"/>
                <a:cs typeface="Roboto Condensed Light" panose="02000000000000000000" pitchFamily="2" charset="0"/>
              </a:rPr>
              <a:t>Vehicle</a:t>
            </a:r>
          </a:p>
        </p:txBody>
      </p:sp>
      <p:cxnSp>
        <p:nvCxnSpPr>
          <p:cNvPr id="7" name="Google Shape;217;p34">
            <a:extLst>
              <a:ext uri="{FF2B5EF4-FFF2-40B4-BE49-F238E27FC236}">
                <a16:creationId xmlns:a16="http://schemas.microsoft.com/office/drawing/2014/main" id="{641D70DA-54E7-FF04-DFE5-D0ABA9EE93D2}"/>
              </a:ext>
            </a:extLst>
          </p:cNvPr>
          <p:cNvCxnSpPr>
            <a:cxnSpLocks/>
          </p:cNvCxnSpPr>
          <p:nvPr/>
        </p:nvCxnSpPr>
        <p:spPr>
          <a:xfrm>
            <a:off x="2949488" y="503721"/>
            <a:ext cx="3027332"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998370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5"/>
                                        </p:tgtEl>
                                        <p:attrNameLst>
                                          <p:attrName>style.visibility</p:attrName>
                                        </p:attrNameLst>
                                      </p:cBhvr>
                                      <p:to>
                                        <p:strVal val="visible"/>
                                      </p:to>
                                    </p:set>
                                    <p:animEffect transition="in" filter="fade">
                                      <p:cBhvr>
                                        <p:cTn id="7" dur="500"/>
                                        <p:tgtEl>
                                          <p:spTgt spid="20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500"/>
                                        <p:tgtEl>
                                          <p:spTgt spid="365"/>
                                        </p:tgtEl>
                                      </p:cBhvr>
                                    </p:animEffect>
                                  </p:childTnLst>
                                </p:cTn>
                              </p:par>
                              <p:par>
                                <p:cTn id="11" presetID="22" presetClass="entr" presetSubtype="8" fill="hold" nodeType="withEffect">
                                  <p:stCondLst>
                                    <p:cond delay="500"/>
                                  </p:stCondLst>
                                  <p:childTnLst>
                                    <p:set>
                                      <p:cBhvr>
                                        <p:cTn id="12" dur="1" fill="hold">
                                          <p:stCondLst>
                                            <p:cond delay="0"/>
                                          </p:stCondLst>
                                        </p:cTn>
                                        <p:tgtEl>
                                          <p:spTgt spid="2087"/>
                                        </p:tgtEl>
                                        <p:attrNameLst>
                                          <p:attrName>style.visibility</p:attrName>
                                        </p:attrNameLst>
                                      </p:cBhvr>
                                      <p:to>
                                        <p:strVal val="visible"/>
                                      </p:to>
                                    </p:set>
                                    <p:animEffect transition="in" filter="wipe(left)">
                                      <p:cBhvr>
                                        <p:cTn id="13" dur="500"/>
                                        <p:tgtEl>
                                          <p:spTgt spid="20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par>
                                <p:cTn id="19" presetID="22" presetClass="entr" presetSubtype="8" fill="hold" nodeType="withEffect">
                                  <p:stCondLst>
                                    <p:cond delay="750"/>
                                  </p:stCondLst>
                                  <p:childTnLst>
                                    <p:set>
                                      <p:cBhvr>
                                        <p:cTn id="20" dur="1" fill="hold">
                                          <p:stCondLst>
                                            <p:cond delay="0"/>
                                          </p:stCondLst>
                                        </p:cTn>
                                        <p:tgtEl>
                                          <p:spTgt spid="2105"/>
                                        </p:tgtEl>
                                        <p:attrNameLst>
                                          <p:attrName>style.visibility</p:attrName>
                                        </p:attrNameLst>
                                      </p:cBhvr>
                                      <p:to>
                                        <p:strVal val="visible"/>
                                      </p:to>
                                    </p:set>
                                    <p:animEffect transition="in" filter="wipe(left)">
                                      <p:cBhvr>
                                        <p:cTn id="21" dur="500"/>
                                        <p:tgtEl>
                                          <p:spTgt spid="210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47"/>
                                        </p:tgtEl>
                                        <p:attrNameLst>
                                          <p:attrName>style.visibility</p:attrName>
                                        </p:attrNameLst>
                                      </p:cBhvr>
                                      <p:to>
                                        <p:strVal val="visible"/>
                                      </p:to>
                                    </p:set>
                                    <p:animEffect transition="in" filter="fade">
                                      <p:cBhvr>
                                        <p:cTn id="31" dur="1000"/>
                                        <p:tgtEl>
                                          <p:spTgt spid="347"/>
                                        </p:tgtEl>
                                      </p:cBhvr>
                                    </p:animEffect>
                                    <p:anim calcmode="lin" valueType="num">
                                      <p:cBhvr>
                                        <p:cTn id="32" dur="1000" fill="hold"/>
                                        <p:tgtEl>
                                          <p:spTgt spid="347"/>
                                        </p:tgtEl>
                                        <p:attrNameLst>
                                          <p:attrName>ppt_x</p:attrName>
                                        </p:attrNameLst>
                                      </p:cBhvr>
                                      <p:tavLst>
                                        <p:tav tm="0">
                                          <p:val>
                                            <p:strVal val="#ppt_x"/>
                                          </p:val>
                                        </p:tav>
                                        <p:tav tm="100000">
                                          <p:val>
                                            <p:strVal val="#ppt_x"/>
                                          </p:val>
                                        </p:tav>
                                      </p:tavLst>
                                    </p:anim>
                                    <p:anim calcmode="lin" valueType="num">
                                      <p:cBhvr>
                                        <p:cTn id="33" dur="1000" fill="hold"/>
                                        <p:tgtEl>
                                          <p:spTgt spid="347"/>
                                        </p:tgtEl>
                                        <p:attrNameLst>
                                          <p:attrName>ppt_y</p:attrName>
                                        </p:attrNameLst>
                                      </p:cBhvr>
                                      <p:tavLst>
                                        <p:tav tm="0">
                                          <p:val>
                                            <p:strVal val="#ppt_y+.1"/>
                                          </p:val>
                                        </p:tav>
                                        <p:tav tm="100000">
                                          <p:val>
                                            <p:strVal val="#ppt_y"/>
                                          </p:val>
                                        </p:tav>
                                      </p:tavLst>
                                    </p:anim>
                                  </p:childTnLst>
                                </p:cTn>
                              </p:par>
                              <p:par>
                                <p:cTn id="34" presetID="22" presetClass="entr" presetSubtype="4" fill="hold" nodeType="withEffect">
                                  <p:stCondLst>
                                    <p:cond delay="1000"/>
                                  </p:stCondLst>
                                  <p:childTnLst>
                                    <p:set>
                                      <p:cBhvr>
                                        <p:cTn id="35" dur="1" fill="hold">
                                          <p:stCondLst>
                                            <p:cond delay="0"/>
                                          </p:stCondLst>
                                        </p:cTn>
                                        <p:tgtEl>
                                          <p:spTgt spid="2090"/>
                                        </p:tgtEl>
                                        <p:attrNameLst>
                                          <p:attrName>style.visibility</p:attrName>
                                        </p:attrNameLst>
                                      </p:cBhvr>
                                      <p:to>
                                        <p:strVal val="visible"/>
                                      </p:to>
                                    </p:set>
                                    <p:animEffect transition="in" filter="wipe(down)">
                                      <p:cBhvr>
                                        <p:cTn id="36" dur="500"/>
                                        <p:tgtEl>
                                          <p:spTgt spid="209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55"/>
                                        </p:tgtEl>
                                        <p:attrNameLst>
                                          <p:attrName>style.visibility</p:attrName>
                                        </p:attrNameLst>
                                      </p:cBhvr>
                                      <p:to>
                                        <p:strVal val="visible"/>
                                      </p:to>
                                    </p:set>
                                    <p:animEffect transition="in" filter="barn(inVertical)">
                                      <p:cBhvr>
                                        <p:cTn id="46" dur="500"/>
                                        <p:tgtEl>
                                          <p:spTgt spid="355"/>
                                        </p:tgtEl>
                                      </p:cBhvr>
                                    </p:animEffect>
                                  </p:childTnLst>
                                </p:cTn>
                              </p:par>
                              <p:par>
                                <p:cTn id="47" presetID="26" presetClass="emph" presetSubtype="0" fill="hold" nodeType="withEffect">
                                  <p:stCondLst>
                                    <p:cond delay="500"/>
                                  </p:stCondLst>
                                  <p:childTnLst>
                                    <p:animEffect transition="out" filter="fade">
                                      <p:cBhvr>
                                        <p:cTn id="48" dur="1000" tmFilter="0, 0; .2, .5; .8, .5; 1, 0"/>
                                        <p:tgtEl>
                                          <p:spTgt spid="355"/>
                                        </p:tgtEl>
                                      </p:cBhvr>
                                    </p:animEffect>
                                    <p:animScale>
                                      <p:cBhvr>
                                        <p:cTn id="49" dur="500" autoRev="1" fill="hold"/>
                                        <p:tgtEl>
                                          <p:spTgt spid="355"/>
                                        </p:tgtEl>
                                      </p:cBhvr>
                                      <p:by x="105000" y="105000"/>
                                    </p:animScale>
                                  </p:childTnLst>
                                </p:cTn>
                              </p:par>
                              <p:par>
                                <p:cTn id="50" presetID="26" presetClass="emph" presetSubtype="0" fill="hold" nodeType="withEffect">
                                  <p:stCondLst>
                                    <p:cond delay="1500"/>
                                  </p:stCondLst>
                                  <p:childTnLst>
                                    <p:animEffect transition="out" filter="fade">
                                      <p:cBhvr>
                                        <p:cTn id="51" dur="1000" tmFilter="0, 0; .2, .5; .8, .5; 1, 0"/>
                                        <p:tgtEl>
                                          <p:spTgt spid="355"/>
                                        </p:tgtEl>
                                      </p:cBhvr>
                                    </p:animEffect>
                                    <p:animScale>
                                      <p:cBhvr>
                                        <p:cTn id="52" dur="500" autoRev="1" fill="hold"/>
                                        <p:tgtEl>
                                          <p:spTgt spid="355"/>
                                        </p:tgtEl>
                                      </p:cBhvr>
                                      <p:by x="105000" y="105000"/>
                                    </p:animScale>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45"/>
                                        </p:tgtEl>
                                        <p:attrNameLst>
                                          <p:attrName>style.visibility</p:attrName>
                                        </p:attrNameLst>
                                      </p:cBhvr>
                                      <p:to>
                                        <p:strVal val="visible"/>
                                      </p:to>
                                    </p:set>
                                    <p:animEffect transition="in" filter="wipe(down)">
                                      <p:cBhvr>
                                        <p:cTn id="57" dur="500"/>
                                        <p:tgtEl>
                                          <p:spTgt spid="3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69"/>
                                        </p:tgtEl>
                                        <p:attrNameLst>
                                          <p:attrName>style.visibility</p:attrName>
                                        </p:attrNameLst>
                                      </p:cBhvr>
                                      <p:to>
                                        <p:strVal val="visible"/>
                                      </p:to>
                                    </p:set>
                                    <p:animEffect transition="in" filter="fade">
                                      <p:cBhvr>
                                        <p:cTn id="62" dur="500"/>
                                        <p:tgtEl>
                                          <p:spTgt spid="20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8"/>
                                        </p:tgtEl>
                                        <p:attrNameLst>
                                          <p:attrName>style.visibility</p:attrName>
                                        </p:attrNameLst>
                                      </p:cBhvr>
                                      <p:to>
                                        <p:strVal val="visible"/>
                                      </p:to>
                                    </p:set>
                                    <p:animEffect transition="in" filter="fade">
                                      <p:cBhvr>
                                        <p:cTn id="65" dur="500"/>
                                        <p:tgtEl>
                                          <p:spTgt spid="338"/>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354"/>
                                        </p:tgtEl>
                                        <p:attrNameLst>
                                          <p:attrName>style.visibility</p:attrName>
                                        </p:attrNameLst>
                                      </p:cBhvr>
                                      <p:to>
                                        <p:strVal val="visible"/>
                                      </p:to>
                                    </p:set>
                                    <p:animEffect transition="in" filter="barn(inVertical)">
                                      <p:cBhvr>
                                        <p:cTn id="70" dur="500"/>
                                        <p:tgtEl>
                                          <p:spTgt spid="354"/>
                                        </p:tgtEl>
                                      </p:cBhvr>
                                    </p:animEffect>
                                  </p:childTnLst>
                                </p:cTn>
                              </p:par>
                              <p:par>
                                <p:cTn id="71" presetID="26" presetClass="emph" presetSubtype="0" fill="hold" nodeType="withEffect">
                                  <p:stCondLst>
                                    <p:cond delay="500"/>
                                  </p:stCondLst>
                                  <p:childTnLst>
                                    <p:animEffect transition="out" filter="fade">
                                      <p:cBhvr>
                                        <p:cTn id="72" dur="1000" tmFilter="0, 0; .2, .5; .8, .5; 1, 0"/>
                                        <p:tgtEl>
                                          <p:spTgt spid="354"/>
                                        </p:tgtEl>
                                      </p:cBhvr>
                                    </p:animEffect>
                                    <p:animScale>
                                      <p:cBhvr>
                                        <p:cTn id="73" dur="500" autoRev="1" fill="hold"/>
                                        <p:tgtEl>
                                          <p:spTgt spid="354"/>
                                        </p:tgtEl>
                                      </p:cBhvr>
                                      <p:by x="105000" y="105000"/>
                                    </p:animScale>
                                  </p:childTnLst>
                                </p:cTn>
                              </p:par>
                              <p:par>
                                <p:cTn id="74" presetID="26" presetClass="emph" presetSubtype="0" fill="hold" nodeType="withEffect">
                                  <p:stCondLst>
                                    <p:cond delay="1250"/>
                                  </p:stCondLst>
                                  <p:childTnLst>
                                    <p:animEffect transition="out" filter="fade">
                                      <p:cBhvr>
                                        <p:cTn id="75" dur="1000" tmFilter="0, 0; .2, .5; .8, .5; 1, 0"/>
                                        <p:tgtEl>
                                          <p:spTgt spid="354"/>
                                        </p:tgtEl>
                                      </p:cBhvr>
                                    </p:animEffect>
                                    <p:animScale>
                                      <p:cBhvr>
                                        <p:cTn id="76" dur="500" autoRev="1" fill="hold"/>
                                        <p:tgtEl>
                                          <p:spTgt spid="354"/>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346"/>
                                        </p:tgtEl>
                                        <p:attrNameLst>
                                          <p:attrName>style.visibility</p:attrName>
                                        </p:attrNameLst>
                                      </p:cBhvr>
                                      <p:to>
                                        <p:strVal val="visible"/>
                                      </p:to>
                                    </p:set>
                                    <p:animEffect transition="in" filter="wipe(up)">
                                      <p:cBhvr>
                                        <p:cTn id="81" dur="500"/>
                                        <p:tgtEl>
                                          <p:spTgt spid="34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par>
                                <p:cTn id="87" presetID="22" presetClass="entr" presetSubtype="8" fill="hold" nodeType="withEffect">
                                  <p:stCondLst>
                                    <p:cond delay="0"/>
                                  </p:stCondLst>
                                  <p:childTnLst>
                                    <p:set>
                                      <p:cBhvr>
                                        <p:cTn id="88" dur="1" fill="hold">
                                          <p:stCondLst>
                                            <p:cond delay="0"/>
                                          </p:stCondLst>
                                        </p:cTn>
                                        <p:tgtEl>
                                          <p:spTgt spid="328"/>
                                        </p:tgtEl>
                                        <p:attrNameLst>
                                          <p:attrName>style.visibility</p:attrName>
                                        </p:attrNameLst>
                                      </p:cBhvr>
                                      <p:to>
                                        <p:strVal val="visible"/>
                                      </p:to>
                                    </p:set>
                                    <p:animEffect transition="in" filter="wipe(left)">
                                      <p:cBhvr>
                                        <p:cTn id="89" dur="500"/>
                                        <p:tgtEl>
                                          <p:spTgt spid="328"/>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2081"/>
                                        </p:tgtEl>
                                        <p:attrNameLst>
                                          <p:attrName>style.visibility</p:attrName>
                                        </p:attrNameLst>
                                      </p:cBhvr>
                                      <p:to>
                                        <p:strVal val="visible"/>
                                      </p:to>
                                    </p:set>
                                    <p:animEffect transition="in" filter="fade">
                                      <p:cBhvr>
                                        <p:cTn id="94" dur="1000"/>
                                        <p:tgtEl>
                                          <p:spTgt spid="2081"/>
                                        </p:tgtEl>
                                      </p:cBhvr>
                                    </p:animEffect>
                                    <p:anim calcmode="lin" valueType="num">
                                      <p:cBhvr>
                                        <p:cTn id="95" dur="1000" fill="hold"/>
                                        <p:tgtEl>
                                          <p:spTgt spid="2081"/>
                                        </p:tgtEl>
                                        <p:attrNameLst>
                                          <p:attrName>ppt_x</p:attrName>
                                        </p:attrNameLst>
                                      </p:cBhvr>
                                      <p:tavLst>
                                        <p:tav tm="0">
                                          <p:val>
                                            <p:strVal val="#ppt_x"/>
                                          </p:val>
                                        </p:tav>
                                        <p:tav tm="100000">
                                          <p:val>
                                            <p:strVal val="#ppt_x"/>
                                          </p:val>
                                        </p:tav>
                                      </p:tavLst>
                                    </p:anim>
                                    <p:anim calcmode="lin" valueType="num">
                                      <p:cBhvr>
                                        <p:cTn id="96" dur="1000" fill="hold"/>
                                        <p:tgtEl>
                                          <p:spTgt spid="208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349"/>
                                        </p:tgtEl>
                                        <p:attrNameLst>
                                          <p:attrName>style.visibility</p:attrName>
                                        </p:attrNameLst>
                                      </p:cBhvr>
                                      <p:to>
                                        <p:strVal val="visible"/>
                                      </p:to>
                                    </p:set>
                                    <p:animEffect transition="in" filter="fade">
                                      <p:cBhvr>
                                        <p:cTn id="99" dur="1000"/>
                                        <p:tgtEl>
                                          <p:spTgt spid="349"/>
                                        </p:tgtEl>
                                      </p:cBhvr>
                                    </p:animEffect>
                                    <p:anim calcmode="lin" valueType="num">
                                      <p:cBhvr>
                                        <p:cTn id="100" dur="1000" fill="hold"/>
                                        <p:tgtEl>
                                          <p:spTgt spid="349"/>
                                        </p:tgtEl>
                                        <p:attrNameLst>
                                          <p:attrName>ppt_x</p:attrName>
                                        </p:attrNameLst>
                                      </p:cBhvr>
                                      <p:tavLst>
                                        <p:tav tm="0">
                                          <p:val>
                                            <p:strVal val="#ppt_x"/>
                                          </p:val>
                                        </p:tav>
                                        <p:tav tm="100000">
                                          <p:val>
                                            <p:strVal val="#ppt_x"/>
                                          </p:val>
                                        </p:tav>
                                      </p:tavLst>
                                    </p:anim>
                                    <p:anim calcmode="lin" valueType="num">
                                      <p:cBhvr>
                                        <p:cTn id="101" dur="1000" fill="hold"/>
                                        <p:tgtEl>
                                          <p:spTgt spid="349"/>
                                        </p:tgtEl>
                                        <p:attrNameLst>
                                          <p:attrName>ppt_y</p:attrName>
                                        </p:attrNameLst>
                                      </p:cBhvr>
                                      <p:tavLst>
                                        <p:tav tm="0">
                                          <p:val>
                                            <p:strVal val="#ppt_y+.1"/>
                                          </p:val>
                                        </p:tav>
                                        <p:tav tm="100000">
                                          <p:val>
                                            <p:strVal val="#ppt_y"/>
                                          </p:val>
                                        </p:tav>
                                      </p:tavLst>
                                    </p:anim>
                                  </p:childTnLst>
                                </p:cTn>
                              </p:par>
                              <p:par>
                                <p:cTn id="102" presetID="22" presetClass="entr" presetSubtype="4" fill="hold" nodeType="withEffect">
                                  <p:stCondLst>
                                    <p:cond delay="1000"/>
                                  </p:stCondLst>
                                  <p:childTnLst>
                                    <p:set>
                                      <p:cBhvr>
                                        <p:cTn id="103" dur="1" fill="hold">
                                          <p:stCondLst>
                                            <p:cond delay="0"/>
                                          </p:stCondLst>
                                        </p:cTn>
                                        <p:tgtEl>
                                          <p:spTgt spid="331"/>
                                        </p:tgtEl>
                                        <p:attrNameLst>
                                          <p:attrName>style.visibility</p:attrName>
                                        </p:attrNameLst>
                                      </p:cBhvr>
                                      <p:to>
                                        <p:strVal val="visible"/>
                                      </p:to>
                                    </p:set>
                                    <p:animEffect transition="in" filter="wipe(down)">
                                      <p:cBhvr>
                                        <p:cTn id="104" dur="500"/>
                                        <p:tgtEl>
                                          <p:spTgt spid="331"/>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nodeType="clickEffect">
                                  <p:stCondLst>
                                    <p:cond delay="0"/>
                                  </p:stCondLst>
                                  <p:childTnLst>
                                    <p:set>
                                      <p:cBhvr>
                                        <p:cTn id="108" dur="1" fill="hold">
                                          <p:stCondLst>
                                            <p:cond delay="0"/>
                                          </p:stCondLst>
                                        </p:cTn>
                                        <p:tgtEl>
                                          <p:spTgt spid="360"/>
                                        </p:tgtEl>
                                        <p:attrNameLst>
                                          <p:attrName>style.visibility</p:attrName>
                                        </p:attrNameLst>
                                      </p:cBhvr>
                                      <p:to>
                                        <p:strVal val="visible"/>
                                      </p:to>
                                    </p:set>
                                    <p:animEffect transition="in" filter="barn(inVertical)">
                                      <p:cBhvr>
                                        <p:cTn id="109" dur="500"/>
                                        <p:tgtEl>
                                          <p:spTgt spid="360"/>
                                        </p:tgtEl>
                                      </p:cBhvr>
                                    </p:animEffect>
                                  </p:childTnLst>
                                </p:cTn>
                              </p:par>
                              <p:par>
                                <p:cTn id="110" presetID="26" presetClass="emph" presetSubtype="0" fill="hold" nodeType="withEffect">
                                  <p:stCondLst>
                                    <p:cond delay="500"/>
                                  </p:stCondLst>
                                  <p:childTnLst>
                                    <p:animEffect transition="out" filter="fade">
                                      <p:cBhvr>
                                        <p:cTn id="111" dur="1000" tmFilter="0, 0; .2, .5; .8, .5; 1, 0"/>
                                        <p:tgtEl>
                                          <p:spTgt spid="360"/>
                                        </p:tgtEl>
                                      </p:cBhvr>
                                    </p:animEffect>
                                    <p:animScale>
                                      <p:cBhvr>
                                        <p:cTn id="112" dur="500" autoRev="1" fill="hold"/>
                                        <p:tgtEl>
                                          <p:spTgt spid="360"/>
                                        </p:tgtEl>
                                      </p:cBhvr>
                                      <p:by x="105000" y="105000"/>
                                    </p:animScale>
                                  </p:childTnLst>
                                </p:cTn>
                              </p:par>
                              <p:par>
                                <p:cTn id="113" presetID="26" presetClass="emph" presetSubtype="0" fill="hold" nodeType="withEffect">
                                  <p:stCondLst>
                                    <p:cond delay="1250"/>
                                  </p:stCondLst>
                                  <p:childTnLst>
                                    <p:animEffect transition="out" filter="fade">
                                      <p:cBhvr>
                                        <p:cTn id="114" dur="1000" tmFilter="0, 0; .2, .5; .8, .5; 1, 0"/>
                                        <p:tgtEl>
                                          <p:spTgt spid="360"/>
                                        </p:tgtEl>
                                      </p:cBhvr>
                                    </p:animEffect>
                                    <p:animScale>
                                      <p:cBhvr>
                                        <p:cTn id="115" dur="500" autoRev="1" fill="hold"/>
                                        <p:tgtEl>
                                          <p:spTgt spid="360"/>
                                        </p:tgtEl>
                                      </p:cBhvr>
                                      <p:by x="105000" y="105000"/>
                                    </p:animScale>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086"/>
                                        </p:tgtEl>
                                        <p:attrNameLst>
                                          <p:attrName>style.visibility</p:attrName>
                                        </p:attrNameLst>
                                      </p:cBhvr>
                                      <p:to>
                                        <p:strVal val="visible"/>
                                      </p:to>
                                    </p:set>
                                    <p:animEffect transition="in" filter="fade">
                                      <p:cBhvr>
                                        <p:cTn id="120" dur="500"/>
                                        <p:tgtEl>
                                          <p:spTgt spid="2086"/>
                                        </p:tgtEl>
                                      </p:cBhvr>
                                    </p:animEffect>
                                  </p:childTnLst>
                                </p:cTn>
                              </p:par>
                              <p:par>
                                <p:cTn id="121" presetID="22" presetClass="entr" presetSubtype="8" fill="hold" nodeType="withEffect">
                                  <p:stCondLst>
                                    <p:cond delay="0"/>
                                  </p:stCondLst>
                                  <p:childTnLst>
                                    <p:set>
                                      <p:cBhvr>
                                        <p:cTn id="122" dur="1" fill="hold">
                                          <p:stCondLst>
                                            <p:cond delay="0"/>
                                          </p:stCondLst>
                                        </p:cTn>
                                        <p:tgtEl>
                                          <p:spTgt spid="335"/>
                                        </p:tgtEl>
                                        <p:attrNameLst>
                                          <p:attrName>style.visibility</p:attrName>
                                        </p:attrNameLst>
                                      </p:cBhvr>
                                      <p:to>
                                        <p:strVal val="visible"/>
                                      </p:to>
                                    </p:set>
                                    <p:animEffect transition="in" filter="wipe(left)">
                                      <p:cBhvr>
                                        <p:cTn id="123" dur="500"/>
                                        <p:tgtEl>
                                          <p:spTgt spid="33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056"/>
                                        </p:tgtEl>
                                        <p:attrNameLst>
                                          <p:attrName>style.visibility</p:attrName>
                                        </p:attrNameLst>
                                      </p:cBhvr>
                                      <p:to>
                                        <p:strVal val="visible"/>
                                      </p:to>
                                    </p:set>
                                    <p:animEffect transition="in" filter="fade">
                                      <p:cBhvr>
                                        <p:cTn id="128" dur="500"/>
                                        <p:tgtEl>
                                          <p:spTgt spid="205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66"/>
                                        </p:tgtEl>
                                        <p:attrNameLst>
                                          <p:attrName>style.visibility</p:attrName>
                                        </p:attrNameLst>
                                      </p:cBhvr>
                                      <p:to>
                                        <p:strVal val="visible"/>
                                      </p:to>
                                    </p:set>
                                    <p:animEffect transition="in" filter="fade">
                                      <p:cBhvr>
                                        <p:cTn id="131" dur="500"/>
                                        <p:tgtEl>
                                          <p:spTgt spid="366"/>
                                        </p:tgtEl>
                                      </p:cBhvr>
                                    </p:animEffect>
                                  </p:childTnLst>
                                </p:cTn>
                              </p:par>
                              <p:par>
                                <p:cTn id="132" presetID="32" presetClass="emph" presetSubtype="0" fill="hold" nodeType="withEffect">
                                  <p:stCondLst>
                                    <p:cond delay="500"/>
                                  </p:stCondLst>
                                  <p:childTnLst>
                                    <p:animRot by="120000">
                                      <p:cBhvr>
                                        <p:cTn id="133" dur="100" fill="hold">
                                          <p:stCondLst>
                                            <p:cond delay="0"/>
                                          </p:stCondLst>
                                        </p:cTn>
                                        <p:tgtEl>
                                          <p:spTgt spid="2056"/>
                                        </p:tgtEl>
                                        <p:attrNameLst>
                                          <p:attrName>r</p:attrName>
                                        </p:attrNameLst>
                                      </p:cBhvr>
                                    </p:animRot>
                                    <p:animRot by="-240000">
                                      <p:cBhvr>
                                        <p:cTn id="134" dur="200" fill="hold">
                                          <p:stCondLst>
                                            <p:cond delay="200"/>
                                          </p:stCondLst>
                                        </p:cTn>
                                        <p:tgtEl>
                                          <p:spTgt spid="2056"/>
                                        </p:tgtEl>
                                        <p:attrNameLst>
                                          <p:attrName>r</p:attrName>
                                        </p:attrNameLst>
                                      </p:cBhvr>
                                    </p:animRot>
                                    <p:animRot by="240000">
                                      <p:cBhvr>
                                        <p:cTn id="135" dur="200" fill="hold">
                                          <p:stCondLst>
                                            <p:cond delay="400"/>
                                          </p:stCondLst>
                                        </p:cTn>
                                        <p:tgtEl>
                                          <p:spTgt spid="2056"/>
                                        </p:tgtEl>
                                        <p:attrNameLst>
                                          <p:attrName>r</p:attrName>
                                        </p:attrNameLst>
                                      </p:cBhvr>
                                    </p:animRot>
                                    <p:animRot by="-240000">
                                      <p:cBhvr>
                                        <p:cTn id="136" dur="200" fill="hold">
                                          <p:stCondLst>
                                            <p:cond delay="600"/>
                                          </p:stCondLst>
                                        </p:cTn>
                                        <p:tgtEl>
                                          <p:spTgt spid="2056"/>
                                        </p:tgtEl>
                                        <p:attrNameLst>
                                          <p:attrName>r</p:attrName>
                                        </p:attrNameLst>
                                      </p:cBhvr>
                                    </p:animRot>
                                    <p:animRot by="120000">
                                      <p:cBhvr>
                                        <p:cTn id="137" dur="200" fill="hold">
                                          <p:stCondLst>
                                            <p:cond delay="800"/>
                                          </p:stCondLst>
                                        </p:cTn>
                                        <p:tgtEl>
                                          <p:spTgt spid="2056"/>
                                        </p:tgtEl>
                                        <p:attrNameLst>
                                          <p:attrName>r</p:attrName>
                                        </p:attrNameLst>
                                      </p:cBhvr>
                                    </p:animRot>
                                  </p:childTnLst>
                                </p:cTn>
                              </p:par>
                            </p:childTnLst>
                          </p:cTn>
                        </p:par>
                      </p:childTnLst>
                    </p:cTn>
                  </p:par>
                  <p:par>
                    <p:cTn id="138" fill="hold">
                      <p:stCondLst>
                        <p:cond delay="indefinite"/>
                      </p:stCondLst>
                      <p:childTnLst>
                        <p:par>
                          <p:cTn id="139" fill="hold">
                            <p:stCondLst>
                              <p:cond delay="0"/>
                            </p:stCondLst>
                            <p:childTnLst>
                              <p:par>
                                <p:cTn id="140" presetID="32" presetClass="emph" presetSubtype="0" fill="hold" nodeType="clickEffect">
                                  <p:stCondLst>
                                    <p:cond delay="1500"/>
                                  </p:stCondLst>
                                  <p:childTnLst>
                                    <p:animRot by="120000">
                                      <p:cBhvr>
                                        <p:cTn id="141" dur="100" fill="hold">
                                          <p:stCondLst>
                                            <p:cond delay="0"/>
                                          </p:stCondLst>
                                        </p:cTn>
                                        <p:tgtEl>
                                          <p:spTgt spid="2056"/>
                                        </p:tgtEl>
                                        <p:attrNameLst>
                                          <p:attrName>r</p:attrName>
                                        </p:attrNameLst>
                                      </p:cBhvr>
                                    </p:animRot>
                                    <p:animRot by="-240000">
                                      <p:cBhvr>
                                        <p:cTn id="142" dur="200" fill="hold">
                                          <p:stCondLst>
                                            <p:cond delay="200"/>
                                          </p:stCondLst>
                                        </p:cTn>
                                        <p:tgtEl>
                                          <p:spTgt spid="2056"/>
                                        </p:tgtEl>
                                        <p:attrNameLst>
                                          <p:attrName>r</p:attrName>
                                        </p:attrNameLst>
                                      </p:cBhvr>
                                    </p:animRot>
                                    <p:animRot by="240000">
                                      <p:cBhvr>
                                        <p:cTn id="143" dur="200" fill="hold">
                                          <p:stCondLst>
                                            <p:cond delay="400"/>
                                          </p:stCondLst>
                                        </p:cTn>
                                        <p:tgtEl>
                                          <p:spTgt spid="2056"/>
                                        </p:tgtEl>
                                        <p:attrNameLst>
                                          <p:attrName>r</p:attrName>
                                        </p:attrNameLst>
                                      </p:cBhvr>
                                    </p:animRot>
                                    <p:animRot by="-240000">
                                      <p:cBhvr>
                                        <p:cTn id="144" dur="200" fill="hold">
                                          <p:stCondLst>
                                            <p:cond delay="600"/>
                                          </p:stCondLst>
                                        </p:cTn>
                                        <p:tgtEl>
                                          <p:spTgt spid="2056"/>
                                        </p:tgtEl>
                                        <p:attrNameLst>
                                          <p:attrName>r</p:attrName>
                                        </p:attrNameLst>
                                      </p:cBhvr>
                                    </p:animRot>
                                    <p:animRot by="120000">
                                      <p:cBhvr>
                                        <p:cTn id="145" dur="200" fill="hold">
                                          <p:stCondLst>
                                            <p:cond delay="800"/>
                                          </p:stCondLst>
                                        </p:cTn>
                                        <p:tgtEl>
                                          <p:spTgt spid="20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338" grpId="0"/>
      <p:bldP spid="345" grpId="0" animBg="1"/>
      <p:bldP spid="346" grpId="0" animBg="1"/>
      <p:bldP spid="347" grpId="0"/>
      <p:bldP spid="349" grpId="0"/>
      <p:bldP spid="365" grpId="0"/>
      <p:bldP spid="36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Bootloader</a:t>
            </a: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ar-EG" dirty="0"/>
              <a:t>3</a:t>
            </a:r>
            <a:endParaRPr dirty="0"/>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 </a:t>
            </a:r>
            <a:endParaRPr dirty="0"/>
          </a:p>
        </p:txBody>
      </p:sp>
      <p:sp>
        <p:nvSpPr>
          <p:cNvPr id="2" name="Google Shape;178;p31">
            <a:extLst>
              <a:ext uri="{FF2B5EF4-FFF2-40B4-BE49-F238E27FC236}">
                <a16:creationId xmlns:a16="http://schemas.microsoft.com/office/drawing/2014/main" id="{FB2D1A7E-613E-0A02-CC20-24291CD778FF}"/>
              </a:ext>
            </a:extLst>
          </p:cNvPr>
          <p:cNvSpPr txBox="1">
            <a:spLocks/>
          </p:cNvSpPr>
          <p:nvPr/>
        </p:nvSpPr>
        <p:spPr>
          <a:xfrm>
            <a:off x="5975617" y="4020175"/>
            <a:ext cx="2938662"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9pPr>
          </a:lstStyle>
          <a:p>
            <a:pPr marL="0" lvl="0" indent="0" algn="r" rtl="0">
              <a:spcBef>
                <a:spcPts val="0"/>
              </a:spcBef>
              <a:spcAft>
                <a:spcPts val="0"/>
              </a:spcAft>
              <a:buNone/>
            </a:pPr>
            <a:r>
              <a:rPr lang="en-US" dirty="0"/>
              <a:t>Introduction to the bootloader with its features</a:t>
            </a:r>
          </a:p>
        </p:txBody>
      </p:sp>
      <p:cxnSp>
        <p:nvCxnSpPr>
          <p:cNvPr id="3" name="Google Shape;223;p35">
            <a:extLst>
              <a:ext uri="{FF2B5EF4-FFF2-40B4-BE49-F238E27FC236}">
                <a16:creationId xmlns:a16="http://schemas.microsoft.com/office/drawing/2014/main" id="{956B0DA7-CDB1-65C9-8369-7BD0AD3E6C02}"/>
              </a:ext>
            </a:extLst>
          </p:cNvPr>
          <p:cNvCxnSpPr>
            <a:cxnSpLocks/>
          </p:cNvCxnSpPr>
          <p:nvPr/>
        </p:nvCxnSpPr>
        <p:spPr>
          <a:xfrm flipH="1">
            <a:off x="5831029" y="4373880"/>
            <a:ext cx="2043032"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8153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pic>
        <p:nvPicPr>
          <p:cNvPr id="14" name="Picture 13">
            <a:extLst>
              <a:ext uri="{FF2B5EF4-FFF2-40B4-BE49-F238E27FC236}">
                <a16:creationId xmlns:a16="http://schemas.microsoft.com/office/drawing/2014/main" id="{45912F23-0791-68BF-9791-AFFCE14CA288}"/>
              </a:ext>
            </a:extLst>
          </p:cNvPr>
          <p:cNvPicPr>
            <a:picLocks noGrp="1" noRot="1" noChangeAspect="1" noMove="1" noResize="1" noEditPoints="1" noAdjustHandles="1" noChangeArrowheads="1" noChangeShapeType="1" noCrop="1"/>
          </p:cNvPicPr>
          <p:nvPr/>
        </p:nvPicPr>
        <p:blipFill>
          <a:blip r:embed="rId4"/>
          <a:stretch>
            <a:fillRect/>
          </a:stretch>
        </p:blipFill>
        <p:spPr>
          <a:xfrm>
            <a:off x="0" y="0"/>
            <a:ext cx="9144000" cy="5143500"/>
          </a:xfrm>
          <a:prstGeom prst="rect">
            <a:avLst/>
          </a:prstGeom>
        </p:spPr>
      </p:pic>
      <p:sp>
        <p:nvSpPr>
          <p:cNvPr id="8" name="Google Shape;224;p35">
            <a:extLst>
              <a:ext uri="{FF2B5EF4-FFF2-40B4-BE49-F238E27FC236}">
                <a16:creationId xmlns:a16="http://schemas.microsoft.com/office/drawing/2014/main" id="{79FC2CEF-D35F-7548-C353-151593939887}"/>
              </a:ext>
            </a:extLst>
          </p:cNvPr>
          <p:cNvSpPr txBox="1">
            <a:spLocks/>
          </p:cNvSpPr>
          <p:nvPr/>
        </p:nvSpPr>
        <p:spPr>
          <a:xfrm>
            <a:off x="1932090" y="352850"/>
            <a:ext cx="5214300" cy="94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434343"/>
                </a:solidFill>
                <a:latin typeface="Exo 2"/>
                <a:sym typeface="Exo 2"/>
              </a:rPr>
              <a:t>Introduction</a:t>
            </a:r>
            <a:endParaRPr lang="en-US" sz="2000" b="1" dirty="0">
              <a:solidFill>
                <a:schemeClr val="dk1"/>
              </a:solidFill>
              <a:latin typeface="Exo 2"/>
            </a:endParaRPr>
          </a:p>
        </p:txBody>
      </p:sp>
      <p:sp>
        <p:nvSpPr>
          <p:cNvPr id="11" name="Google Shape;226;p35">
            <a:extLst>
              <a:ext uri="{FF2B5EF4-FFF2-40B4-BE49-F238E27FC236}">
                <a16:creationId xmlns:a16="http://schemas.microsoft.com/office/drawing/2014/main" id="{219F861E-8EC9-954A-403C-A60BF3F2B75D}"/>
              </a:ext>
            </a:extLst>
          </p:cNvPr>
          <p:cNvSpPr txBox="1">
            <a:spLocks/>
          </p:cNvSpPr>
          <p:nvPr/>
        </p:nvSpPr>
        <p:spPr>
          <a:xfrm>
            <a:off x="580190" y="1053159"/>
            <a:ext cx="7641790" cy="40944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lnSpc>
                <a:spcPct val="150000"/>
              </a:lnSpc>
              <a:buClr>
                <a:schemeClr val="dk1"/>
              </a:buClr>
              <a:buSzPts val="1100"/>
            </a:pPr>
            <a:r>
              <a:rPr lang="en-US" sz="1500" dirty="0">
                <a:solidFill>
                  <a:schemeClr val="dk1"/>
                </a:solidFill>
                <a:latin typeface="Roboto Condensed Light"/>
                <a:ea typeface="Roboto Condensed Light"/>
                <a:cs typeface="Roboto Condensed Light"/>
                <a:sym typeface="Roboto Condensed Light"/>
              </a:rPr>
              <a:t>In embedded systems, a bootloader is a small program or piece of code that resides in the non-volatile memory of a microcontroller or microprocessor. Its primary function is to initialize the system and load the main application program (firmware) into the system’s RAM or flash memory for execution. Here are the key functions and characteristics of a bootloader in embedded systems:</a:t>
            </a:r>
          </a:p>
          <a:p>
            <a:pPr algn="justLow">
              <a:lnSpc>
                <a:spcPct val="250000"/>
              </a:lnSpc>
              <a:buClr>
                <a:schemeClr val="dk1"/>
              </a:buClr>
              <a:buSzPts val="1100"/>
            </a:pPr>
            <a:r>
              <a:rPr lang="en-US" sz="1500" dirty="0">
                <a:solidFill>
                  <a:schemeClr val="dk1"/>
                </a:solidFill>
                <a:latin typeface="Roboto Condensed Light"/>
                <a:ea typeface="Roboto Condensed Light"/>
                <a:cs typeface="Roboto Condensed Light"/>
              </a:rPr>
              <a:t>           -Initialization</a:t>
            </a:r>
            <a:r>
              <a:rPr lang="en-US" sz="1500" dirty="0">
                <a:solidFill>
                  <a:schemeClr val="dk1"/>
                </a:solidFill>
                <a:latin typeface="Roboto Condensed Light"/>
                <a:ea typeface="Roboto Condensed Light"/>
                <a:cs typeface="Roboto Condensed Light"/>
                <a:sym typeface="Roboto Condensed Light"/>
              </a:rPr>
              <a:t>  	</a:t>
            </a:r>
            <a:r>
              <a:rPr lang="en-US" sz="1500" dirty="0">
                <a:solidFill>
                  <a:schemeClr val="dk1"/>
                </a:solidFill>
                <a:latin typeface="Roboto Condensed Light"/>
                <a:ea typeface="Roboto Condensed Light"/>
                <a:cs typeface="Roboto Condensed Light"/>
              </a:rPr>
              <a:t>     -Loading Firmware</a:t>
            </a:r>
            <a:r>
              <a:rPr lang="en-US" sz="1500" dirty="0">
                <a:solidFill>
                  <a:schemeClr val="dk1"/>
                </a:solidFill>
                <a:latin typeface="Roboto Condensed Light"/>
                <a:ea typeface="Roboto Condensed Light"/>
                <a:cs typeface="Roboto Condensed Light"/>
                <a:sym typeface="Roboto Condensed Light"/>
              </a:rPr>
              <a:t>                   </a:t>
            </a:r>
            <a:r>
              <a:rPr lang="en-US" sz="1500" dirty="0">
                <a:solidFill>
                  <a:schemeClr val="dk1"/>
                </a:solidFill>
                <a:latin typeface="Roboto Condensed Light"/>
                <a:ea typeface="Roboto Condensed Light"/>
                <a:cs typeface="Roboto Condensed Light"/>
              </a:rPr>
              <a:t>-Boot Mode Selection</a:t>
            </a:r>
            <a:r>
              <a:rPr lang="en-US" sz="1500" dirty="0">
                <a:solidFill>
                  <a:schemeClr val="dk1"/>
                </a:solidFill>
                <a:latin typeface="Roboto Condensed Light"/>
                <a:ea typeface="Roboto Condensed Light"/>
                <a:cs typeface="Roboto Condensed Light"/>
                <a:sym typeface="Roboto Condensed Light"/>
              </a:rPr>
              <a:t> </a:t>
            </a:r>
            <a:r>
              <a:rPr lang="en-US" sz="1500" dirty="0">
                <a:solidFill>
                  <a:schemeClr val="dk1"/>
                </a:solidFill>
                <a:latin typeface="Roboto Condensed Light"/>
                <a:ea typeface="Roboto Condensed Light"/>
                <a:cs typeface="Roboto Condensed Light"/>
              </a:rPr>
              <a:t>           	</a:t>
            </a:r>
            <a:r>
              <a:rPr lang="en-US" sz="1500" dirty="0">
                <a:solidFill>
                  <a:schemeClr val="dk1"/>
                </a:solidFill>
                <a:latin typeface="Roboto Condensed Light"/>
                <a:ea typeface="Roboto Condensed Light"/>
                <a:cs typeface="Roboto Condensed Light"/>
                <a:sym typeface="Roboto Condensed Light"/>
              </a:rPr>
              <a:t>	</a:t>
            </a:r>
          </a:p>
          <a:p>
            <a:pPr algn="justLow">
              <a:lnSpc>
                <a:spcPct val="250000"/>
              </a:lnSpc>
              <a:buClr>
                <a:schemeClr val="dk1"/>
              </a:buClr>
              <a:buSzPts val="1100"/>
            </a:pPr>
            <a:r>
              <a:rPr lang="en-US" sz="1500" dirty="0">
                <a:solidFill>
                  <a:schemeClr val="dk1"/>
                </a:solidFill>
                <a:latin typeface="Roboto Condensed Light"/>
                <a:ea typeface="Roboto Condensed Light"/>
                <a:cs typeface="Roboto Condensed Light"/>
              </a:rPr>
              <a:t>           -Security 	    -Communication Interface </a:t>
            </a:r>
          </a:p>
          <a:p>
            <a:pPr algn="justLow">
              <a:lnSpc>
                <a:spcPct val="250000"/>
              </a:lnSpc>
              <a:buClr>
                <a:schemeClr val="dk1"/>
              </a:buClr>
              <a:buSzPts val="1100"/>
            </a:pPr>
            <a:r>
              <a:rPr lang="en-US" sz="1500" dirty="0">
                <a:solidFill>
                  <a:schemeClr val="dk1"/>
                </a:solidFill>
                <a:latin typeface="Roboto Condensed Light"/>
                <a:ea typeface="Roboto Condensed Light"/>
                <a:cs typeface="Roboto Condensed Light"/>
              </a:rPr>
              <a:t>          -Error Handling 	    -Flexibility and Customization</a:t>
            </a:r>
          </a:p>
          <a:p>
            <a:pPr algn="justLow">
              <a:lnSpc>
                <a:spcPct val="150000"/>
              </a:lnSpc>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p:txBody>
      </p:sp>
      <p:cxnSp>
        <p:nvCxnSpPr>
          <p:cNvPr id="2" name="Google Shape;223;p35">
            <a:extLst>
              <a:ext uri="{FF2B5EF4-FFF2-40B4-BE49-F238E27FC236}">
                <a16:creationId xmlns:a16="http://schemas.microsoft.com/office/drawing/2014/main" id="{2E483CE8-0059-ACE0-FF3D-6F4AB8AE610F}"/>
              </a:ext>
            </a:extLst>
          </p:cNvPr>
          <p:cNvCxnSpPr>
            <a:cxnSpLocks/>
          </p:cNvCxnSpPr>
          <p:nvPr/>
        </p:nvCxnSpPr>
        <p:spPr>
          <a:xfrm flipH="1">
            <a:off x="0" y="0"/>
            <a:ext cx="1471532" cy="1178145"/>
          </a:xfrm>
          <a:prstGeom prst="straightConnector1">
            <a:avLst/>
          </a:prstGeom>
          <a:noFill/>
          <a:ln w="9525" cap="flat" cmpd="sng">
            <a:solidFill>
              <a:schemeClr val="dk1"/>
            </a:solidFill>
            <a:prstDash val="solid"/>
            <a:round/>
            <a:headEnd type="none" w="med" len="med"/>
            <a:tailEnd type="none" w="med" len="med"/>
          </a:ln>
        </p:spPr>
      </p:cxnSp>
      <p:cxnSp>
        <p:nvCxnSpPr>
          <p:cNvPr id="3" name="Google Shape;223;p35">
            <a:extLst>
              <a:ext uri="{FF2B5EF4-FFF2-40B4-BE49-F238E27FC236}">
                <a16:creationId xmlns:a16="http://schemas.microsoft.com/office/drawing/2014/main" id="{7E2793A7-6537-5E37-0076-2FE699182D81}"/>
              </a:ext>
            </a:extLst>
          </p:cNvPr>
          <p:cNvCxnSpPr>
            <a:cxnSpLocks/>
          </p:cNvCxnSpPr>
          <p:nvPr/>
        </p:nvCxnSpPr>
        <p:spPr>
          <a:xfrm flipH="1">
            <a:off x="7666790" y="4004757"/>
            <a:ext cx="1478280" cy="1138743"/>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35404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25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par>
                                <p:cTn id="16" presetID="10" presetClass="entr" presetSubtype="0" fill="hold" nodeType="withEffect">
                                  <p:stCondLst>
                                    <p:cond delay="125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par>
                                <p:cTn id="19" presetID="10" presetClass="entr" presetSubtype="0" fill="hold" nodeType="withEffect">
                                  <p:stCondLst>
                                    <p:cond delay="125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cxnSp>
        <p:nvCxnSpPr>
          <p:cNvPr id="223" name="Google Shape;223;p35"/>
          <p:cNvCxnSpPr>
            <a:cxnSpLocks/>
          </p:cNvCxnSpPr>
          <p:nvPr/>
        </p:nvCxnSpPr>
        <p:spPr>
          <a:xfrm>
            <a:off x="6912634" y="1127098"/>
            <a:ext cx="1392593" cy="1279218"/>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Bootloader Features</a:t>
            </a:r>
            <a:endParaRPr sz="2000" dirty="0"/>
          </a:p>
        </p:txBody>
      </p:sp>
      <p:sp>
        <p:nvSpPr>
          <p:cNvPr id="226" name="Google Shape;226;p35"/>
          <p:cNvSpPr txBox="1">
            <a:spLocks noGrp="1"/>
          </p:cNvSpPr>
          <p:nvPr>
            <p:ph type="subTitle" idx="1"/>
          </p:nvPr>
        </p:nvSpPr>
        <p:spPr>
          <a:xfrm>
            <a:off x="2624868" y="1299050"/>
            <a:ext cx="5214300" cy="3354729"/>
          </a:xfrm>
          <a:prstGeom prst="rect">
            <a:avLst/>
          </a:prstGeom>
        </p:spPr>
        <p:txBody>
          <a:bodyPr spcFirstLastPara="1" wrap="square" lIns="91425" tIns="91425" rIns="91425" bIns="91425" anchor="t" anchorCtr="0">
            <a:noAutofit/>
          </a:bodyPr>
          <a:lstStyle/>
          <a:p>
            <a:pPr marL="285750" lvl="0" indent="-285750" algn="l">
              <a:lnSpc>
                <a:spcPct val="150000"/>
              </a:lnSpc>
              <a:buFont typeface="Arial" panose="020B0604020202020204" pitchFamily="34" charset="0"/>
              <a:buChar char="•"/>
            </a:pPr>
            <a:r>
              <a:rPr lang="en-US" sz="1500" dirty="0">
                <a:solidFill>
                  <a:schemeClr val="dk1"/>
                </a:solidFill>
                <a:sym typeface="Arial"/>
              </a:rPr>
              <a:t>256 Kbytes flash memory.</a:t>
            </a:r>
          </a:p>
          <a:p>
            <a:pPr marL="285750" lvl="0" indent="-285750" algn="l">
              <a:lnSpc>
                <a:spcPct val="150000"/>
              </a:lnSpc>
              <a:buFont typeface="Arial" panose="020B0604020202020204" pitchFamily="34" charset="0"/>
              <a:buChar char="•"/>
            </a:pPr>
            <a:r>
              <a:rPr lang="en-US" sz="1500" dirty="0">
                <a:solidFill>
                  <a:schemeClr val="dk1"/>
                </a:solidFill>
                <a:sym typeface="Arial"/>
              </a:rPr>
              <a:t>Bootloader Code area from Sector 0 to Sector 1.</a:t>
            </a:r>
          </a:p>
          <a:p>
            <a:pPr marL="285750" lvl="0" indent="-285750" algn="l">
              <a:lnSpc>
                <a:spcPct val="150000"/>
              </a:lnSpc>
              <a:buFont typeface="Arial" panose="020B0604020202020204" pitchFamily="34" charset="0"/>
              <a:buChar char="•"/>
            </a:pPr>
            <a:r>
              <a:rPr lang="en-US" sz="1500" dirty="0">
                <a:solidFill>
                  <a:schemeClr val="dk1"/>
                </a:solidFill>
                <a:sym typeface="Arial"/>
              </a:rPr>
              <a:t>Application Code area from Sector 2 and Sector 5.</a:t>
            </a:r>
          </a:p>
          <a:p>
            <a:pPr marL="285750" lvl="0" indent="-285750" algn="l">
              <a:lnSpc>
                <a:spcPct val="150000"/>
              </a:lnSpc>
              <a:buFont typeface="Arial" panose="020B0604020202020204" pitchFamily="34" charset="0"/>
              <a:buChar char="•"/>
            </a:pPr>
            <a:r>
              <a:rPr lang="en-US" sz="1500" dirty="0">
                <a:solidFill>
                  <a:schemeClr val="dk1"/>
                </a:solidFill>
                <a:sym typeface="Arial"/>
              </a:rPr>
              <a:t>Bootloader is flashed in the STM32F401CC.</a:t>
            </a:r>
          </a:p>
          <a:p>
            <a:pPr marL="285750" lvl="0" indent="-285750" algn="l">
              <a:lnSpc>
                <a:spcPct val="150000"/>
              </a:lnSpc>
              <a:buFont typeface="Arial" panose="020B0604020202020204" pitchFamily="34" charset="0"/>
              <a:buChar char="•"/>
            </a:pPr>
            <a:r>
              <a:rPr lang="en-US" sz="1500" dirty="0">
                <a:solidFill>
                  <a:schemeClr val="dk1"/>
                </a:solidFill>
                <a:sym typeface="Arial"/>
              </a:rPr>
              <a:t>The Host will be the Raspberry pi 3. </a:t>
            </a:r>
          </a:p>
          <a:p>
            <a:pPr marL="285750" lvl="0" indent="-285750" algn="l">
              <a:lnSpc>
                <a:spcPct val="150000"/>
              </a:lnSpc>
              <a:buFont typeface="Arial" panose="020B0604020202020204" pitchFamily="34" charset="0"/>
              <a:buChar char="•"/>
            </a:pPr>
            <a:r>
              <a:rPr lang="en-US" sz="1500" dirty="0">
                <a:solidFill>
                  <a:schemeClr val="dk1"/>
                </a:solidFill>
                <a:sym typeface="Arial"/>
              </a:rPr>
              <a:t>The Bootloader in STM32 MCU will process the command sent by the Host and then reply to the host with ACK or NOT_ACK.</a:t>
            </a:r>
          </a:p>
          <a:p>
            <a:pPr marL="285750" lvl="0" indent="-285750" algn="l">
              <a:lnSpc>
                <a:spcPct val="150000"/>
              </a:lnSpc>
              <a:buFont typeface="Arial" panose="020B0604020202020204" pitchFamily="34" charset="0"/>
              <a:buChar char="•"/>
            </a:pPr>
            <a:r>
              <a:rPr lang="en-US" sz="1500" dirty="0">
                <a:solidFill>
                  <a:schemeClr val="dk1"/>
                </a:solidFill>
                <a:sym typeface="Arial"/>
              </a:rPr>
              <a:t>The Host can send non valid command, and the bootloader in this case, will send NOT_ACK to the Host.</a:t>
            </a:r>
          </a:p>
        </p:txBody>
      </p:sp>
      <p:cxnSp>
        <p:nvCxnSpPr>
          <p:cNvPr id="7" name="Google Shape;223;p35">
            <a:extLst>
              <a:ext uri="{FF2B5EF4-FFF2-40B4-BE49-F238E27FC236}">
                <a16:creationId xmlns:a16="http://schemas.microsoft.com/office/drawing/2014/main" id="{73FCE3DE-19AB-C452-24C0-37F1A0A0352B}"/>
              </a:ext>
            </a:extLst>
          </p:cNvPr>
          <p:cNvCxnSpPr>
            <a:cxnSpLocks/>
          </p:cNvCxnSpPr>
          <p:nvPr/>
        </p:nvCxnSpPr>
        <p:spPr>
          <a:xfrm>
            <a:off x="781112" y="3511432"/>
            <a:ext cx="1392593" cy="1279218"/>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1000"/>
                                        <p:tgtEl>
                                          <p:spTgt spid="224"/>
                                        </p:tgtEl>
                                      </p:cBhvr>
                                    </p:animEffect>
                                    <p:anim calcmode="lin" valueType="num">
                                      <p:cBhvr>
                                        <p:cTn id="8" dur="1000" fill="hold"/>
                                        <p:tgtEl>
                                          <p:spTgt spid="224"/>
                                        </p:tgtEl>
                                        <p:attrNameLst>
                                          <p:attrName>ppt_x</p:attrName>
                                        </p:attrNameLst>
                                      </p:cBhvr>
                                      <p:tavLst>
                                        <p:tav tm="0">
                                          <p:val>
                                            <p:strVal val="#ppt_x"/>
                                          </p:val>
                                        </p:tav>
                                        <p:tav tm="100000">
                                          <p:val>
                                            <p:strVal val="#ppt_x"/>
                                          </p:val>
                                        </p:tav>
                                      </p:tavLst>
                                    </p:anim>
                                    <p:anim calcmode="lin" valueType="num">
                                      <p:cBhvr>
                                        <p:cTn id="9" dur="1000" fill="hold"/>
                                        <p:tgtEl>
                                          <p:spTgt spid="22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250"/>
                                  </p:stCondLst>
                                  <p:childTnLst>
                                    <p:set>
                                      <p:cBhvr>
                                        <p:cTn id="11" dur="1" fill="hold">
                                          <p:stCondLst>
                                            <p:cond delay="0"/>
                                          </p:stCondLst>
                                        </p:cTn>
                                        <p:tgtEl>
                                          <p:spTgt spid="226">
                                            <p:txEl>
                                              <p:pRg st="0" end="0"/>
                                            </p:txEl>
                                          </p:spTgt>
                                        </p:tgtEl>
                                        <p:attrNameLst>
                                          <p:attrName>style.visibility</p:attrName>
                                        </p:attrNameLst>
                                      </p:cBhvr>
                                      <p:to>
                                        <p:strVal val="visible"/>
                                      </p:to>
                                    </p:set>
                                    <p:animEffect transition="in" filter="fade">
                                      <p:cBhvr>
                                        <p:cTn id="12" dur="500"/>
                                        <p:tgtEl>
                                          <p:spTgt spid="226">
                                            <p:txEl>
                                              <p:pRg st="0" end="0"/>
                                            </p:txEl>
                                          </p:spTgt>
                                        </p:tgtEl>
                                      </p:cBhvr>
                                    </p:animEffect>
                                  </p:childTnLst>
                                </p:cTn>
                              </p:par>
                              <p:par>
                                <p:cTn id="13" presetID="10" presetClass="entr" presetSubtype="0" fill="hold" grpId="0" nodeType="withEffect">
                                  <p:stCondLst>
                                    <p:cond delay="1250"/>
                                  </p:stCondLst>
                                  <p:childTnLst>
                                    <p:set>
                                      <p:cBhvr>
                                        <p:cTn id="14" dur="1" fill="hold">
                                          <p:stCondLst>
                                            <p:cond delay="0"/>
                                          </p:stCondLst>
                                        </p:cTn>
                                        <p:tgtEl>
                                          <p:spTgt spid="226">
                                            <p:txEl>
                                              <p:pRg st="1" end="1"/>
                                            </p:txEl>
                                          </p:spTgt>
                                        </p:tgtEl>
                                        <p:attrNameLst>
                                          <p:attrName>style.visibility</p:attrName>
                                        </p:attrNameLst>
                                      </p:cBhvr>
                                      <p:to>
                                        <p:strVal val="visible"/>
                                      </p:to>
                                    </p:set>
                                    <p:animEffect transition="in" filter="fade">
                                      <p:cBhvr>
                                        <p:cTn id="15" dur="500"/>
                                        <p:tgtEl>
                                          <p:spTgt spid="226">
                                            <p:txEl>
                                              <p:pRg st="1" end="1"/>
                                            </p:txEl>
                                          </p:spTgt>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226">
                                            <p:txEl>
                                              <p:pRg st="2" end="2"/>
                                            </p:txEl>
                                          </p:spTgt>
                                        </p:tgtEl>
                                        <p:attrNameLst>
                                          <p:attrName>style.visibility</p:attrName>
                                        </p:attrNameLst>
                                      </p:cBhvr>
                                      <p:to>
                                        <p:strVal val="visible"/>
                                      </p:to>
                                    </p:set>
                                    <p:animEffect transition="in" filter="fade">
                                      <p:cBhvr>
                                        <p:cTn id="18" dur="500"/>
                                        <p:tgtEl>
                                          <p:spTgt spid="226">
                                            <p:txEl>
                                              <p:pRg st="2" end="2"/>
                                            </p:txEl>
                                          </p:spTgt>
                                        </p:tgtEl>
                                      </p:cBhvr>
                                    </p:animEffect>
                                  </p:childTnLst>
                                </p:cTn>
                              </p:par>
                              <p:par>
                                <p:cTn id="19" presetID="10" presetClass="entr" presetSubtype="0" fill="hold" grpId="0" nodeType="withEffect">
                                  <p:stCondLst>
                                    <p:cond delay="1250"/>
                                  </p:stCondLst>
                                  <p:childTnLst>
                                    <p:set>
                                      <p:cBhvr>
                                        <p:cTn id="20" dur="1" fill="hold">
                                          <p:stCondLst>
                                            <p:cond delay="0"/>
                                          </p:stCondLst>
                                        </p:cTn>
                                        <p:tgtEl>
                                          <p:spTgt spid="226">
                                            <p:txEl>
                                              <p:pRg st="3" end="3"/>
                                            </p:txEl>
                                          </p:spTgt>
                                        </p:tgtEl>
                                        <p:attrNameLst>
                                          <p:attrName>style.visibility</p:attrName>
                                        </p:attrNameLst>
                                      </p:cBhvr>
                                      <p:to>
                                        <p:strVal val="visible"/>
                                      </p:to>
                                    </p:set>
                                    <p:animEffect transition="in" filter="fade">
                                      <p:cBhvr>
                                        <p:cTn id="21" dur="500"/>
                                        <p:tgtEl>
                                          <p:spTgt spid="226">
                                            <p:txEl>
                                              <p:pRg st="3" end="3"/>
                                            </p:txEl>
                                          </p:spTgt>
                                        </p:tgtEl>
                                      </p:cBhvr>
                                    </p:animEffect>
                                  </p:childTnLst>
                                </p:cTn>
                              </p:par>
                              <p:par>
                                <p:cTn id="22" presetID="10" presetClass="entr" presetSubtype="0" fill="hold" grpId="0" nodeType="withEffect">
                                  <p:stCondLst>
                                    <p:cond delay="1250"/>
                                  </p:stCondLst>
                                  <p:childTnLst>
                                    <p:set>
                                      <p:cBhvr>
                                        <p:cTn id="23" dur="1" fill="hold">
                                          <p:stCondLst>
                                            <p:cond delay="0"/>
                                          </p:stCondLst>
                                        </p:cTn>
                                        <p:tgtEl>
                                          <p:spTgt spid="226">
                                            <p:txEl>
                                              <p:pRg st="4" end="4"/>
                                            </p:txEl>
                                          </p:spTgt>
                                        </p:tgtEl>
                                        <p:attrNameLst>
                                          <p:attrName>style.visibility</p:attrName>
                                        </p:attrNameLst>
                                      </p:cBhvr>
                                      <p:to>
                                        <p:strVal val="visible"/>
                                      </p:to>
                                    </p:set>
                                    <p:animEffect transition="in" filter="fade">
                                      <p:cBhvr>
                                        <p:cTn id="24" dur="500"/>
                                        <p:tgtEl>
                                          <p:spTgt spid="226">
                                            <p:txEl>
                                              <p:pRg st="4" end="4"/>
                                            </p:txEl>
                                          </p:spTgt>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226">
                                            <p:txEl>
                                              <p:pRg st="5" end="5"/>
                                            </p:txEl>
                                          </p:spTgt>
                                        </p:tgtEl>
                                        <p:attrNameLst>
                                          <p:attrName>style.visibility</p:attrName>
                                        </p:attrNameLst>
                                      </p:cBhvr>
                                      <p:to>
                                        <p:strVal val="visible"/>
                                      </p:to>
                                    </p:set>
                                    <p:animEffect transition="in" filter="fade">
                                      <p:cBhvr>
                                        <p:cTn id="27" dur="500"/>
                                        <p:tgtEl>
                                          <p:spTgt spid="226">
                                            <p:txEl>
                                              <p:pRg st="5" end="5"/>
                                            </p:txEl>
                                          </p:spTgt>
                                        </p:tgtEl>
                                      </p:cBhvr>
                                    </p:animEffect>
                                  </p:childTnLst>
                                </p:cTn>
                              </p:par>
                              <p:par>
                                <p:cTn id="28" presetID="10" presetClass="entr" presetSubtype="0" fill="hold" grpId="0" nodeType="withEffect">
                                  <p:stCondLst>
                                    <p:cond delay="1250"/>
                                  </p:stCondLst>
                                  <p:childTnLst>
                                    <p:set>
                                      <p:cBhvr>
                                        <p:cTn id="29" dur="1" fill="hold">
                                          <p:stCondLst>
                                            <p:cond delay="0"/>
                                          </p:stCondLst>
                                        </p:cTn>
                                        <p:tgtEl>
                                          <p:spTgt spid="226">
                                            <p:txEl>
                                              <p:pRg st="6" end="6"/>
                                            </p:txEl>
                                          </p:spTgt>
                                        </p:tgtEl>
                                        <p:attrNameLst>
                                          <p:attrName>style.visibility</p:attrName>
                                        </p:attrNameLst>
                                      </p:cBhvr>
                                      <p:to>
                                        <p:strVal val="visible"/>
                                      </p:to>
                                    </p:set>
                                    <p:animEffect transition="in" filter="fade">
                                      <p:cBhvr>
                                        <p:cTn id="30" dur="500"/>
                                        <p:tgtEl>
                                          <p:spTgt spid="2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8" name="Google Shape;224;p35">
            <a:extLst>
              <a:ext uri="{FF2B5EF4-FFF2-40B4-BE49-F238E27FC236}">
                <a16:creationId xmlns:a16="http://schemas.microsoft.com/office/drawing/2014/main" id="{79FC2CEF-D35F-7548-C353-151593939887}"/>
              </a:ext>
            </a:extLst>
          </p:cNvPr>
          <p:cNvSpPr txBox="1">
            <a:spLocks/>
          </p:cNvSpPr>
          <p:nvPr/>
        </p:nvSpPr>
        <p:spPr>
          <a:xfrm>
            <a:off x="1964850" y="220712"/>
            <a:ext cx="5214300" cy="94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434343"/>
                </a:solidFill>
                <a:latin typeface="Exo 2"/>
                <a:sym typeface="Exo 2"/>
              </a:rPr>
              <a:t>Bootloader</a:t>
            </a:r>
            <a:r>
              <a:rPr lang="en-US" sz="2000" dirty="0"/>
              <a:t> </a:t>
            </a:r>
            <a:r>
              <a:rPr lang="en-US" sz="2000" b="1" dirty="0">
                <a:solidFill>
                  <a:schemeClr val="dk1"/>
                </a:solidFill>
                <a:latin typeface="Exo 2"/>
              </a:rPr>
              <a:t>Commands</a:t>
            </a:r>
          </a:p>
        </p:txBody>
      </p:sp>
      <p:sp>
        <p:nvSpPr>
          <p:cNvPr id="11" name="Google Shape;226;p35">
            <a:extLst>
              <a:ext uri="{FF2B5EF4-FFF2-40B4-BE49-F238E27FC236}">
                <a16:creationId xmlns:a16="http://schemas.microsoft.com/office/drawing/2014/main" id="{219F861E-8EC9-954A-403C-A60BF3F2B75D}"/>
              </a:ext>
            </a:extLst>
          </p:cNvPr>
          <p:cNvSpPr txBox="1">
            <a:spLocks/>
          </p:cNvSpPr>
          <p:nvPr/>
        </p:nvSpPr>
        <p:spPr>
          <a:xfrm>
            <a:off x="341039" y="1049077"/>
            <a:ext cx="5571622" cy="38309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50000"/>
              </a:lnSpc>
              <a:buClr>
                <a:schemeClr val="dk1"/>
              </a:buClr>
              <a:buSzPts val="1100"/>
              <a:buFont typeface="+mj-lt"/>
              <a:buAutoNum type="arabicPeriod"/>
            </a:pPr>
            <a:r>
              <a:rPr lang="en-US" sz="1500" dirty="0">
                <a:solidFill>
                  <a:schemeClr val="dk1"/>
                </a:solidFill>
                <a:latin typeface="Roboto Condensed Light"/>
                <a:ea typeface="Roboto Condensed Light"/>
                <a:cs typeface="Roboto Condensed Light"/>
                <a:sym typeface="Roboto Condensed Light"/>
              </a:rPr>
              <a:t>Read the Bootloader Version From the MCU</a:t>
            </a:r>
          </a:p>
          <a:p>
            <a:pPr marL="342900" indent="-342900">
              <a:lnSpc>
                <a:spcPct val="150000"/>
              </a:lnSpc>
              <a:buClr>
                <a:schemeClr val="dk1"/>
              </a:buClr>
              <a:buSzPts val="1100"/>
              <a:buFont typeface="+mj-lt"/>
              <a:buAutoNum type="arabicPeriod"/>
            </a:pPr>
            <a:r>
              <a:rPr lang="en-US" sz="1500" dirty="0">
                <a:solidFill>
                  <a:schemeClr val="dk1"/>
                </a:solidFill>
                <a:latin typeface="Roboto Condensed Light"/>
                <a:ea typeface="Roboto Condensed Light"/>
                <a:cs typeface="Roboto Condensed Light"/>
                <a:sym typeface="Roboto Condensed Light"/>
              </a:rPr>
              <a:t>Read the supported Command from the MCU</a:t>
            </a:r>
          </a:p>
          <a:p>
            <a:pPr marL="342900" indent="-342900">
              <a:lnSpc>
                <a:spcPct val="150000"/>
              </a:lnSpc>
              <a:buClr>
                <a:schemeClr val="dk1"/>
              </a:buClr>
              <a:buSzPts val="1100"/>
              <a:buFont typeface="+mj-lt"/>
              <a:buAutoNum type="arabicPeriod"/>
            </a:pPr>
            <a:r>
              <a:rPr lang="en-US" sz="1500" dirty="0">
                <a:solidFill>
                  <a:schemeClr val="dk1"/>
                </a:solidFill>
                <a:latin typeface="Roboto Condensed Light"/>
                <a:ea typeface="Roboto Condensed Light"/>
                <a:cs typeface="Roboto Condensed Light"/>
                <a:sym typeface="Roboto Condensed Light"/>
              </a:rPr>
              <a:t>Read Chip Identification Number From the MCU</a:t>
            </a:r>
          </a:p>
          <a:p>
            <a:pPr marL="342900" indent="-342900">
              <a:lnSpc>
                <a:spcPct val="150000"/>
              </a:lnSpc>
              <a:buClr>
                <a:schemeClr val="dk1"/>
              </a:buClr>
              <a:buSzPts val="1100"/>
              <a:buFont typeface="+mj-lt"/>
              <a:buAutoNum type="arabicPeriod"/>
            </a:pPr>
            <a:r>
              <a:rPr lang="en-US" sz="1500" dirty="0">
                <a:solidFill>
                  <a:schemeClr val="dk1"/>
                </a:solidFill>
                <a:latin typeface="Roboto Condensed Light"/>
                <a:ea typeface="Roboto Condensed Light"/>
                <a:cs typeface="Roboto Condensed Light"/>
                <a:sym typeface="Roboto Condensed Light"/>
              </a:rPr>
              <a:t>Read the Protection Level of the MCU</a:t>
            </a:r>
          </a:p>
          <a:p>
            <a:pPr marL="342900" indent="-342900">
              <a:lnSpc>
                <a:spcPct val="150000"/>
              </a:lnSpc>
              <a:buClr>
                <a:schemeClr val="dk1"/>
              </a:buClr>
              <a:buSzPts val="1100"/>
              <a:buFont typeface="+mj-lt"/>
              <a:buAutoNum type="arabicPeriod"/>
            </a:pPr>
            <a:r>
              <a:rPr lang="en-US" sz="1500" dirty="0">
                <a:solidFill>
                  <a:schemeClr val="dk1"/>
                </a:solidFill>
                <a:latin typeface="Roboto Condensed Light"/>
                <a:ea typeface="Roboto Condensed Light"/>
                <a:cs typeface="Roboto Condensed Light"/>
                <a:sym typeface="Roboto Condensed Light"/>
              </a:rPr>
              <a:t>Go To Application Code to start the Vehicle.</a:t>
            </a:r>
          </a:p>
          <a:p>
            <a:pPr marL="342900" indent="-342900">
              <a:lnSpc>
                <a:spcPct val="150000"/>
              </a:lnSpc>
              <a:buClr>
                <a:schemeClr val="dk1"/>
              </a:buClr>
              <a:buSzPts val="1100"/>
              <a:buFont typeface="+mj-lt"/>
              <a:buAutoNum type="arabicPeriod"/>
            </a:pPr>
            <a:r>
              <a:rPr lang="en-US" sz="1500" dirty="0">
                <a:solidFill>
                  <a:schemeClr val="dk1"/>
                </a:solidFill>
                <a:latin typeface="Roboto Condensed Light"/>
                <a:ea typeface="Roboto Condensed Light"/>
                <a:cs typeface="Roboto Condensed Light"/>
                <a:sym typeface="Roboto Condensed Light"/>
              </a:rPr>
              <a:t>Flash Erase of the MCU with start sector and number </a:t>
            </a:r>
            <a:br>
              <a:rPr lang="en-US" sz="1500" dirty="0">
                <a:solidFill>
                  <a:schemeClr val="dk1"/>
                </a:solidFill>
                <a:latin typeface="Roboto Condensed Light"/>
                <a:ea typeface="Roboto Condensed Light"/>
                <a:cs typeface="Roboto Condensed Light"/>
                <a:sym typeface="Roboto Condensed Light"/>
              </a:rPr>
            </a:br>
            <a:r>
              <a:rPr lang="en-US" sz="1500" dirty="0">
                <a:solidFill>
                  <a:schemeClr val="dk1"/>
                </a:solidFill>
                <a:latin typeface="Roboto Condensed Light"/>
                <a:ea typeface="Roboto Condensed Light"/>
                <a:cs typeface="Roboto Condensed Light"/>
                <a:sym typeface="Roboto Condensed Light"/>
              </a:rPr>
              <a:t>of sectors to be erased inside the MCU.</a:t>
            </a:r>
          </a:p>
          <a:p>
            <a:pPr marL="342900" indent="-342900">
              <a:lnSpc>
                <a:spcPct val="150000"/>
              </a:lnSpc>
              <a:buClr>
                <a:schemeClr val="dk1"/>
              </a:buClr>
              <a:buSzPts val="1100"/>
              <a:buFont typeface="+mj-lt"/>
              <a:buAutoNum type="arabicPeriod"/>
            </a:pPr>
            <a:r>
              <a:rPr lang="en-US" sz="1500" dirty="0">
                <a:solidFill>
                  <a:schemeClr val="dk1"/>
                </a:solidFill>
                <a:latin typeface="Roboto Condensed Light"/>
                <a:ea typeface="Roboto Condensed Light"/>
                <a:cs typeface="Roboto Condensed Light"/>
                <a:sym typeface="Roboto Condensed Light"/>
              </a:rPr>
              <a:t>Write to specific address inside the flash of the MCU, and </a:t>
            </a:r>
            <a:br>
              <a:rPr lang="en-US" sz="1500" dirty="0">
                <a:solidFill>
                  <a:schemeClr val="dk1"/>
                </a:solidFill>
                <a:latin typeface="Roboto Condensed Light"/>
                <a:ea typeface="Roboto Condensed Light"/>
                <a:cs typeface="Roboto Condensed Light"/>
                <a:sym typeface="Roboto Condensed Light"/>
              </a:rPr>
            </a:br>
            <a:r>
              <a:rPr lang="en-US" sz="1500" dirty="0">
                <a:solidFill>
                  <a:schemeClr val="dk1"/>
                </a:solidFill>
                <a:latin typeface="Roboto Condensed Light"/>
                <a:ea typeface="Roboto Condensed Light"/>
                <a:cs typeface="Roboto Condensed Light"/>
                <a:sym typeface="Roboto Condensed Light"/>
              </a:rPr>
              <a:t>to flash the application binary code starting from specified address.  </a:t>
            </a:r>
          </a:p>
          <a:p>
            <a:pPr marL="342900" indent="-342900">
              <a:lnSpc>
                <a:spcPct val="150000"/>
              </a:lnSpc>
              <a:buClr>
                <a:schemeClr val="dk1"/>
              </a:buClr>
              <a:buSzPts val="1100"/>
              <a:buFont typeface="+mj-lt"/>
              <a:buAutoNum type="arabicPeriod"/>
            </a:pPr>
            <a:r>
              <a:rPr lang="en-US" sz="1500" dirty="0">
                <a:solidFill>
                  <a:schemeClr val="dk1"/>
                </a:solidFill>
                <a:latin typeface="Roboto Condensed Light"/>
                <a:ea typeface="Roboto Condensed Light"/>
                <a:cs typeface="Roboto Condensed Light"/>
                <a:sym typeface="Roboto Condensed Light"/>
              </a:rPr>
              <a:t>Change Flash Protection Level of the MCU</a:t>
            </a:r>
          </a:p>
        </p:txBody>
      </p:sp>
      <p:pic>
        <p:nvPicPr>
          <p:cNvPr id="12" name="Picture 11">
            <a:extLst>
              <a:ext uri="{FF2B5EF4-FFF2-40B4-BE49-F238E27FC236}">
                <a16:creationId xmlns:a16="http://schemas.microsoft.com/office/drawing/2014/main" id="{D2353F9E-E2BC-D803-368A-3F601C34BBFA}"/>
              </a:ext>
            </a:extLst>
          </p:cNvPr>
          <p:cNvPicPr>
            <a:picLocks noChangeAspect="1"/>
          </p:cNvPicPr>
          <p:nvPr/>
        </p:nvPicPr>
        <p:blipFill>
          <a:blip r:embed="rId4"/>
          <a:stretch>
            <a:fillRect/>
          </a:stretch>
        </p:blipFill>
        <p:spPr>
          <a:xfrm>
            <a:off x="5243852" y="1299050"/>
            <a:ext cx="3288257" cy="2502639"/>
          </a:xfrm>
          <a:prstGeom prst="rect">
            <a:avLst/>
          </a:prstGeom>
        </p:spPr>
      </p:pic>
      <p:cxnSp>
        <p:nvCxnSpPr>
          <p:cNvPr id="2" name="Google Shape;223;p35">
            <a:extLst>
              <a:ext uri="{FF2B5EF4-FFF2-40B4-BE49-F238E27FC236}">
                <a16:creationId xmlns:a16="http://schemas.microsoft.com/office/drawing/2014/main" id="{2EC3798E-FBB6-23F7-D32A-633144221AED}"/>
              </a:ext>
            </a:extLst>
          </p:cNvPr>
          <p:cNvCxnSpPr>
            <a:cxnSpLocks/>
          </p:cNvCxnSpPr>
          <p:nvPr/>
        </p:nvCxnSpPr>
        <p:spPr>
          <a:xfrm>
            <a:off x="4503127" y="801134"/>
            <a:ext cx="2194353" cy="0"/>
          </a:xfrm>
          <a:prstGeom prst="straightConnector1">
            <a:avLst/>
          </a:prstGeom>
          <a:noFill/>
          <a:ln w="9525" cap="flat" cmpd="sng">
            <a:solidFill>
              <a:schemeClr val="dk1"/>
            </a:solidFill>
            <a:prstDash val="solid"/>
            <a:round/>
            <a:headEnd type="none" w="med" len="med"/>
            <a:tailEnd type="none" w="med" len="med"/>
          </a:ln>
        </p:spPr>
      </p:cxnSp>
      <p:cxnSp>
        <p:nvCxnSpPr>
          <p:cNvPr id="3" name="Google Shape;223;p35">
            <a:extLst>
              <a:ext uri="{FF2B5EF4-FFF2-40B4-BE49-F238E27FC236}">
                <a16:creationId xmlns:a16="http://schemas.microsoft.com/office/drawing/2014/main" id="{1298E549-19B5-C568-5228-E62A8373C418}"/>
              </a:ext>
            </a:extLst>
          </p:cNvPr>
          <p:cNvCxnSpPr>
            <a:cxnSpLocks/>
          </p:cNvCxnSpPr>
          <p:nvPr/>
        </p:nvCxnSpPr>
        <p:spPr>
          <a:xfrm>
            <a:off x="2463334" y="801134"/>
            <a:ext cx="2039793"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674324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1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4272311" y="2817500"/>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Bootloader Development</a:t>
            </a:r>
            <a:endParaRPr dirty="0"/>
          </a:p>
        </p:txBody>
      </p:sp>
      <p:sp>
        <p:nvSpPr>
          <p:cNvPr id="137" name="Google Shape;137;p28"/>
          <p:cNvSpPr txBox="1">
            <a:spLocks noGrp="1"/>
          </p:cNvSpPr>
          <p:nvPr>
            <p:ph type="ctrTitle"/>
          </p:nvPr>
        </p:nvSpPr>
        <p:spPr>
          <a:xfrm>
            <a:off x="1302125" y="1443461"/>
            <a:ext cx="6886800" cy="1782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solidFill>
                  <a:srgbClr val="434343"/>
                </a:solidFill>
              </a:rPr>
              <a:t>FIRMWARE </a:t>
            </a:r>
            <a:br>
              <a:rPr lang="en-US" dirty="0">
                <a:solidFill>
                  <a:srgbClr val="434343"/>
                </a:solidFill>
              </a:rPr>
            </a:br>
            <a:r>
              <a:rPr lang="en-US" dirty="0">
                <a:solidFill>
                  <a:srgbClr val="434343"/>
                </a:solidFill>
              </a:rPr>
              <a:t>OVER THE AIR</a:t>
            </a:r>
            <a:endParaRPr dirty="0">
              <a:solidFill>
                <a:srgbClr val="434343"/>
              </a:solidFill>
            </a:endParaRPr>
          </a:p>
        </p:txBody>
      </p:sp>
      <p:cxnSp>
        <p:nvCxnSpPr>
          <p:cNvPr id="138" name="Google Shape;138;p28"/>
          <p:cNvCxnSpPr/>
          <p:nvPr/>
        </p:nvCxnSpPr>
        <p:spPr>
          <a:xfrm>
            <a:off x="7057500" y="3176000"/>
            <a:ext cx="2086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133144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 name="Title 2">
            <a:extLst>
              <a:ext uri="{FF2B5EF4-FFF2-40B4-BE49-F238E27FC236}">
                <a16:creationId xmlns:a16="http://schemas.microsoft.com/office/drawing/2014/main" id="{3BAF7B89-4C7A-9204-E0B6-A281402AB9CA}"/>
              </a:ext>
            </a:extLst>
          </p:cNvPr>
          <p:cNvSpPr>
            <a:spLocks noGrp="1"/>
          </p:cNvSpPr>
          <p:nvPr>
            <p:ph type="ctrTitle"/>
          </p:nvPr>
        </p:nvSpPr>
        <p:spPr>
          <a:xfrm>
            <a:off x="1964849" y="215850"/>
            <a:ext cx="5214300" cy="946200"/>
          </a:xfrm>
        </p:spPr>
        <p:txBody>
          <a:bodyPr/>
          <a:lstStyle/>
          <a:p>
            <a:r>
              <a:rPr lang="en-US" dirty="0"/>
              <a:t>Infinite State Machine</a:t>
            </a:r>
          </a:p>
        </p:txBody>
      </p:sp>
      <p:pic>
        <p:nvPicPr>
          <p:cNvPr id="8" name="Picture 7">
            <a:extLst>
              <a:ext uri="{FF2B5EF4-FFF2-40B4-BE49-F238E27FC236}">
                <a16:creationId xmlns:a16="http://schemas.microsoft.com/office/drawing/2014/main" id="{B6D20346-EB18-ADF6-A727-867B8B09D570}"/>
              </a:ext>
            </a:extLst>
          </p:cNvPr>
          <p:cNvPicPr>
            <a:picLocks noChangeAspect="1"/>
          </p:cNvPicPr>
          <p:nvPr/>
        </p:nvPicPr>
        <p:blipFill rotWithShape="1">
          <a:blip r:embed="rId4"/>
          <a:srcRect l="68417" t="18001" r="18910" b="71407"/>
          <a:stretch/>
        </p:blipFill>
        <p:spPr>
          <a:xfrm>
            <a:off x="6256020" y="925876"/>
            <a:ext cx="1158818" cy="544784"/>
          </a:xfrm>
          <a:prstGeom prst="rect">
            <a:avLst/>
          </a:prstGeom>
        </p:spPr>
      </p:pic>
      <p:pic>
        <p:nvPicPr>
          <p:cNvPr id="10" name="Picture 9">
            <a:extLst>
              <a:ext uri="{FF2B5EF4-FFF2-40B4-BE49-F238E27FC236}">
                <a16:creationId xmlns:a16="http://schemas.microsoft.com/office/drawing/2014/main" id="{697ABA45-8976-CE0E-CDB5-5D6EF12BB1F1}"/>
              </a:ext>
            </a:extLst>
          </p:cNvPr>
          <p:cNvPicPr>
            <a:picLocks noChangeAspect="1"/>
          </p:cNvPicPr>
          <p:nvPr/>
        </p:nvPicPr>
        <p:blipFill rotWithShape="1">
          <a:blip r:embed="rId4"/>
          <a:srcRect l="63959" t="19013" r="29097" b="77407"/>
          <a:stretch/>
        </p:blipFill>
        <p:spPr>
          <a:xfrm>
            <a:off x="5848350" y="977900"/>
            <a:ext cx="635000" cy="18415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0B72ADC-D753-1119-869B-16695CD86924}"/>
              </a:ext>
            </a:extLst>
          </p:cNvPr>
          <p:cNvPicPr>
            <a:picLocks noChangeAspect="1"/>
          </p:cNvPicPr>
          <p:nvPr/>
        </p:nvPicPr>
        <p:blipFill>
          <a:blip r:embed="rId5"/>
          <a:stretch>
            <a:fillRect/>
          </a:stretch>
        </p:blipFill>
        <p:spPr>
          <a:xfrm>
            <a:off x="1281724" y="902896"/>
            <a:ext cx="6580552" cy="4024754"/>
          </a:xfrm>
          <a:prstGeom prst="rect">
            <a:avLst/>
          </a:prstGeom>
        </p:spPr>
      </p:pic>
    </p:spTree>
    <p:extLst>
      <p:ext uri="{BB962C8B-B14F-4D97-AF65-F5344CB8AC3E}">
        <p14:creationId xmlns:p14="http://schemas.microsoft.com/office/powerpoint/2010/main" val="259895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19000" y="-3040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Cases</a:t>
            </a:r>
            <a:endParaRPr dirty="0"/>
          </a:p>
        </p:txBody>
      </p:sp>
      <p:sp>
        <p:nvSpPr>
          <p:cNvPr id="26" name="Google Shape;226;p35">
            <a:extLst>
              <a:ext uri="{FF2B5EF4-FFF2-40B4-BE49-F238E27FC236}">
                <a16:creationId xmlns:a16="http://schemas.microsoft.com/office/drawing/2014/main" id="{6004F2D1-FFE6-5E7B-1C4E-B8AA301D4D2C}"/>
              </a:ext>
            </a:extLst>
          </p:cNvPr>
          <p:cNvSpPr txBox="1">
            <a:spLocks/>
          </p:cNvSpPr>
          <p:nvPr/>
        </p:nvSpPr>
        <p:spPr>
          <a:xfrm>
            <a:off x="218646" y="925324"/>
            <a:ext cx="6539664" cy="38309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sp>
        <p:nvSpPr>
          <p:cNvPr id="2" name="Google Shape;226;p35">
            <a:extLst>
              <a:ext uri="{FF2B5EF4-FFF2-40B4-BE49-F238E27FC236}">
                <a16:creationId xmlns:a16="http://schemas.microsoft.com/office/drawing/2014/main" id="{D71BCA2B-9C78-0DFC-57CA-E1AC7C00E150}"/>
              </a:ext>
            </a:extLst>
          </p:cNvPr>
          <p:cNvSpPr txBox="1">
            <a:spLocks/>
          </p:cNvSpPr>
          <p:nvPr/>
        </p:nvSpPr>
        <p:spPr>
          <a:xfrm>
            <a:off x="392058" y="853440"/>
            <a:ext cx="7514579" cy="410908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graphicFrame>
        <p:nvGraphicFramePr>
          <p:cNvPr id="3" name="Table 2">
            <a:extLst>
              <a:ext uri="{FF2B5EF4-FFF2-40B4-BE49-F238E27FC236}">
                <a16:creationId xmlns:a16="http://schemas.microsoft.com/office/drawing/2014/main" id="{5E99C830-2A3B-19C5-B5ED-06765FA69C39}"/>
              </a:ext>
            </a:extLst>
          </p:cNvPr>
          <p:cNvGraphicFramePr>
            <a:graphicFrameLocks noGrp="1"/>
          </p:cNvGraphicFramePr>
          <p:nvPr>
            <p:extLst>
              <p:ext uri="{D42A27DB-BD31-4B8C-83A1-F6EECF244321}">
                <p14:modId xmlns:p14="http://schemas.microsoft.com/office/powerpoint/2010/main" val="1049087864"/>
              </p:ext>
            </p:extLst>
          </p:nvPr>
        </p:nvGraphicFramePr>
        <p:xfrm>
          <a:off x="392057" y="579781"/>
          <a:ext cx="8533298" cy="4422653"/>
        </p:xfrm>
        <a:graphic>
          <a:graphicData uri="http://schemas.openxmlformats.org/drawingml/2006/table">
            <a:tbl>
              <a:tblPr firstRow="1" bandRow="1">
                <a:tableStyleId>{F5AB1C69-6EDB-4FF4-983F-18BD219EF322}</a:tableStyleId>
              </a:tblPr>
              <a:tblGrid>
                <a:gridCol w="544001">
                  <a:extLst>
                    <a:ext uri="{9D8B030D-6E8A-4147-A177-3AD203B41FA5}">
                      <a16:colId xmlns:a16="http://schemas.microsoft.com/office/drawing/2014/main" val="2312039361"/>
                    </a:ext>
                  </a:extLst>
                </a:gridCol>
                <a:gridCol w="2969103">
                  <a:extLst>
                    <a:ext uri="{9D8B030D-6E8A-4147-A177-3AD203B41FA5}">
                      <a16:colId xmlns:a16="http://schemas.microsoft.com/office/drawing/2014/main" val="2130529149"/>
                    </a:ext>
                  </a:extLst>
                </a:gridCol>
                <a:gridCol w="3073155">
                  <a:extLst>
                    <a:ext uri="{9D8B030D-6E8A-4147-A177-3AD203B41FA5}">
                      <a16:colId xmlns:a16="http://schemas.microsoft.com/office/drawing/2014/main" val="2860711478"/>
                    </a:ext>
                  </a:extLst>
                </a:gridCol>
                <a:gridCol w="907525">
                  <a:extLst>
                    <a:ext uri="{9D8B030D-6E8A-4147-A177-3AD203B41FA5}">
                      <a16:colId xmlns:a16="http://schemas.microsoft.com/office/drawing/2014/main" val="2143053071"/>
                    </a:ext>
                  </a:extLst>
                </a:gridCol>
                <a:gridCol w="553870">
                  <a:extLst>
                    <a:ext uri="{9D8B030D-6E8A-4147-A177-3AD203B41FA5}">
                      <a16:colId xmlns:a16="http://schemas.microsoft.com/office/drawing/2014/main" val="384032638"/>
                    </a:ext>
                  </a:extLst>
                </a:gridCol>
                <a:gridCol w="485644">
                  <a:extLst>
                    <a:ext uri="{9D8B030D-6E8A-4147-A177-3AD203B41FA5}">
                      <a16:colId xmlns:a16="http://schemas.microsoft.com/office/drawing/2014/main" val="157081959"/>
                    </a:ext>
                  </a:extLst>
                </a:gridCol>
              </a:tblGrid>
              <a:tr h="480872">
                <a:tc>
                  <a:txBody>
                    <a:bodyPr/>
                    <a:lstStyle/>
                    <a:p>
                      <a:pPr algn="ctr"/>
                      <a:r>
                        <a:rPr lang="en-US" sz="1050" dirty="0">
                          <a:latin typeface="+mn-lt"/>
                        </a:rPr>
                        <a:t>No.</a:t>
                      </a:r>
                    </a:p>
                  </a:txBody>
                  <a:tcPr anchor="ctr">
                    <a:solidFill>
                      <a:schemeClr val="accent2"/>
                    </a:solidFill>
                  </a:tcPr>
                </a:tc>
                <a:tc>
                  <a:txBody>
                    <a:bodyPr/>
                    <a:lstStyle/>
                    <a:p>
                      <a:pPr algn="ctr"/>
                      <a:r>
                        <a:rPr lang="en-US" sz="1050" dirty="0">
                          <a:latin typeface="+mn-lt"/>
                        </a:rPr>
                        <a:t>Description</a:t>
                      </a:r>
                    </a:p>
                  </a:txBody>
                  <a:tcPr anchor="ctr">
                    <a:solidFill>
                      <a:srgbClr val="0E2A47"/>
                    </a:solidFill>
                  </a:tcPr>
                </a:tc>
                <a:tc>
                  <a:txBody>
                    <a:bodyPr/>
                    <a:lstStyle/>
                    <a:p>
                      <a:pPr algn="ctr"/>
                      <a:r>
                        <a:rPr lang="en-US" sz="1050" dirty="0">
                          <a:latin typeface="+mn-lt"/>
                        </a:rPr>
                        <a:t>Expected Result</a:t>
                      </a:r>
                    </a:p>
                  </a:txBody>
                  <a:tcPr anchor="ctr">
                    <a:solidFill>
                      <a:srgbClr val="0E2A47"/>
                    </a:solidFill>
                  </a:tcPr>
                </a:tc>
                <a:tc>
                  <a:txBody>
                    <a:bodyPr/>
                    <a:lstStyle/>
                    <a:p>
                      <a:pPr algn="ctr"/>
                      <a:r>
                        <a:rPr lang="en-US" sz="1050" dirty="0">
                          <a:latin typeface="+mn-lt"/>
                        </a:rPr>
                        <a:t>Actual Result</a:t>
                      </a:r>
                    </a:p>
                  </a:txBody>
                  <a:tcPr anchor="ctr">
                    <a:solidFill>
                      <a:srgbClr val="0E2A47"/>
                    </a:solidFill>
                  </a:tcPr>
                </a:tc>
                <a:tc>
                  <a:txBody>
                    <a:bodyPr/>
                    <a:lstStyle/>
                    <a:p>
                      <a:pPr algn="ctr"/>
                      <a:r>
                        <a:rPr lang="en-US" sz="1050" dirty="0">
                          <a:latin typeface="+mn-lt"/>
                        </a:rPr>
                        <a:t>Pass</a:t>
                      </a:r>
                    </a:p>
                  </a:txBody>
                  <a:tcPr anchor="ctr">
                    <a:solidFill>
                      <a:srgbClr val="00B050"/>
                    </a:solidFill>
                  </a:tcPr>
                </a:tc>
                <a:tc>
                  <a:txBody>
                    <a:bodyPr/>
                    <a:lstStyle/>
                    <a:p>
                      <a:pPr algn="ctr"/>
                      <a:r>
                        <a:rPr lang="en-US" sz="1050" dirty="0">
                          <a:latin typeface="+mn-lt"/>
                        </a:rPr>
                        <a:t>Fail</a:t>
                      </a:r>
                    </a:p>
                  </a:txBody>
                  <a:tcPr anchor="ctr">
                    <a:solidFill>
                      <a:srgbClr val="FF0000"/>
                    </a:solidFill>
                  </a:tcPr>
                </a:tc>
                <a:extLst>
                  <a:ext uri="{0D108BD9-81ED-4DB2-BD59-A6C34878D82A}">
                    <a16:rowId xmlns:a16="http://schemas.microsoft.com/office/drawing/2014/main" val="720883449"/>
                  </a:ext>
                </a:extLst>
              </a:tr>
              <a:tr h="480872">
                <a:tc>
                  <a:txBody>
                    <a:bodyPr/>
                    <a:lstStyle/>
                    <a:p>
                      <a:pPr marL="0" marR="0" algn="ctr">
                        <a:lnSpc>
                          <a:spcPct val="107000"/>
                        </a:lnSpc>
                        <a:spcBef>
                          <a:spcPts val="0"/>
                        </a:spcBef>
                        <a:spcAft>
                          <a:spcPts val="0"/>
                        </a:spcAft>
                      </a:pPr>
                      <a:r>
                        <a:rPr lang="en-US" sz="1050" b="1" dirty="0">
                          <a:effectLst/>
                          <a:latin typeface="+mn-lt"/>
                        </a:rPr>
                        <a:t>1</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UART functionality</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Sending/Receiving data through the UART Protocol</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As Expected</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rtl="0">
                        <a:lnSpc>
                          <a:spcPct val="107000"/>
                        </a:lnSpc>
                        <a:spcBef>
                          <a:spcPts val="0"/>
                        </a:spcBef>
                        <a:spcAft>
                          <a:spcPts val="0"/>
                        </a:spcAft>
                        <a:buClr>
                          <a:srgbClr val="000000"/>
                        </a:buClr>
                        <a:buFont typeface="Arial"/>
                      </a:pPr>
                      <a:r>
                        <a:rPr lang="en-US" sz="1050" b="1" i="0" u="none" strike="noStrike" cap="none" dirty="0">
                          <a:solidFill>
                            <a:schemeClr val="bg1"/>
                          </a:solidFill>
                          <a:effectLst/>
                          <a:latin typeface="+mn-lt"/>
                          <a:ea typeface="+mn-ea"/>
                          <a:cs typeface="+mn-cs"/>
                          <a:sym typeface="Arial"/>
                        </a:rPr>
                        <a:t>PASS</a:t>
                      </a: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2218153249"/>
                  </a:ext>
                </a:extLst>
              </a:tr>
              <a:tr h="555407">
                <a:tc>
                  <a:txBody>
                    <a:bodyPr/>
                    <a:lstStyle/>
                    <a:p>
                      <a:pPr marL="0" marR="0" algn="ctr">
                        <a:lnSpc>
                          <a:spcPct val="107000"/>
                        </a:lnSpc>
                        <a:spcBef>
                          <a:spcPts val="0"/>
                        </a:spcBef>
                        <a:spcAft>
                          <a:spcPts val="0"/>
                        </a:spcAft>
                      </a:pPr>
                      <a:r>
                        <a:rPr lang="en-US" sz="1050" b="1">
                          <a:effectLst/>
                          <a:latin typeface="+mn-lt"/>
                        </a:rPr>
                        <a:t>2</a:t>
                      </a:r>
                      <a:endParaRPr lang="en-US" sz="105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Flash driver functionality</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a:effectLst/>
                          <a:latin typeface="+mn-lt"/>
                        </a:rPr>
                        <a:t>Flash Specific Code in STM32F401CC Flash Memory</a:t>
                      </a:r>
                      <a:endParaRPr lang="en-US" sz="105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As Expected</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rtl="0">
                        <a:lnSpc>
                          <a:spcPct val="107000"/>
                        </a:lnSpc>
                        <a:spcBef>
                          <a:spcPts val="0"/>
                        </a:spcBef>
                        <a:spcAft>
                          <a:spcPts val="0"/>
                        </a:spcAft>
                        <a:buClr>
                          <a:srgbClr val="000000"/>
                        </a:buClr>
                        <a:buFont typeface="Arial"/>
                      </a:pPr>
                      <a:r>
                        <a:rPr lang="en-US" sz="1050" b="1" i="0" u="none" strike="noStrike" cap="none" dirty="0">
                          <a:solidFill>
                            <a:schemeClr val="bg1"/>
                          </a:solidFill>
                          <a:effectLst/>
                          <a:latin typeface="+mn-lt"/>
                          <a:ea typeface="+mn-ea"/>
                          <a:cs typeface="+mn-cs"/>
                          <a:sym typeface="Arial"/>
                        </a:rPr>
                        <a:t>PASS</a:t>
                      </a: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136747985"/>
                  </a:ext>
                </a:extLst>
              </a:tr>
              <a:tr h="480872">
                <a:tc>
                  <a:txBody>
                    <a:bodyPr/>
                    <a:lstStyle/>
                    <a:p>
                      <a:pPr marL="0" marR="0" algn="ctr">
                        <a:lnSpc>
                          <a:spcPct val="107000"/>
                        </a:lnSpc>
                        <a:spcBef>
                          <a:spcPts val="0"/>
                        </a:spcBef>
                        <a:spcAft>
                          <a:spcPts val="0"/>
                        </a:spcAft>
                      </a:pPr>
                      <a:r>
                        <a:rPr lang="en-US" sz="1050" b="1">
                          <a:effectLst/>
                          <a:latin typeface="+mn-lt"/>
                        </a:rPr>
                        <a:t>3</a:t>
                      </a:r>
                      <a:endParaRPr lang="en-US" sz="105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Developing a Python script Code to send the Command Packets</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rowSpan="2">
                  <a:txBody>
                    <a:bodyPr/>
                    <a:lstStyle/>
                    <a:p>
                      <a:pPr marL="0" marR="0" algn="ctr">
                        <a:lnSpc>
                          <a:spcPct val="107000"/>
                        </a:lnSpc>
                        <a:spcBef>
                          <a:spcPts val="0"/>
                        </a:spcBef>
                        <a:spcAft>
                          <a:spcPts val="0"/>
                        </a:spcAft>
                      </a:pPr>
                      <a:r>
                        <a:rPr lang="en-US" sz="1050" dirty="0">
                          <a:effectLst/>
                          <a:latin typeface="+mn-lt"/>
                        </a:rPr>
                        <a:t> Send command Packet from the Raspberry Pi to the STM32F401CC</a:t>
                      </a:r>
                    </a:p>
                    <a:p>
                      <a:pPr marL="0" marR="0" algn="ctr">
                        <a:lnSpc>
                          <a:spcPct val="107000"/>
                        </a:lnSpc>
                        <a:spcBef>
                          <a:spcPts val="0"/>
                        </a:spcBef>
                        <a:spcAft>
                          <a:spcPts val="0"/>
                        </a:spcAft>
                      </a:pPr>
                      <a:r>
                        <a:rPr lang="en-US" sz="1050" dirty="0">
                          <a:effectLst/>
                          <a:latin typeface="+mn-lt"/>
                        </a:rPr>
                        <a:t>Through the UART Protocol</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rowSpan="2">
                  <a:txBody>
                    <a:bodyPr/>
                    <a:lstStyle/>
                    <a:p>
                      <a:pPr marL="0" marR="0" algn="ctr">
                        <a:lnSpc>
                          <a:spcPct val="107000"/>
                        </a:lnSpc>
                        <a:spcBef>
                          <a:spcPts val="0"/>
                        </a:spcBef>
                        <a:spcAft>
                          <a:spcPts val="0"/>
                        </a:spcAft>
                      </a:pPr>
                      <a:r>
                        <a:rPr lang="en-US" sz="1050" dirty="0">
                          <a:effectLst/>
                          <a:latin typeface="+mn-lt"/>
                        </a:rPr>
                        <a:t>As Expected</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rowSpan="2" gridSpan="2">
                  <a:txBody>
                    <a:bodyPr/>
                    <a:lstStyle/>
                    <a:p>
                      <a:pPr marL="0" marR="0" algn="ctr" rtl="0">
                        <a:lnSpc>
                          <a:spcPct val="107000"/>
                        </a:lnSpc>
                        <a:spcBef>
                          <a:spcPts val="0"/>
                        </a:spcBef>
                        <a:spcAft>
                          <a:spcPts val="0"/>
                        </a:spcAft>
                        <a:buClr>
                          <a:srgbClr val="000000"/>
                        </a:buClr>
                        <a:buFont typeface="Arial"/>
                      </a:pPr>
                      <a:r>
                        <a:rPr lang="en-US" sz="1050" b="1" i="0" u="none" strike="noStrike" cap="none" dirty="0">
                          <a:solidFill>
                            <a:schemeClr val="bg1"/>
                          </a:solidFill>
                          <a:effectLst/>
                          <a:latin typeface="+mn-lt"/>
                          <a:ea typeface="+mn-ea"/>
                          <a:cs typeface="+mn-cs"/>
                          <a:sym typeface="Arial"/>
                        </a:rPr>
                        <a:t>PASS</a:t>
                      </a:r>
                    </a:p>
                  </a:txBody>
                  <a:tcPr marL="68580" marR="68580" marT="0" marB="0" anchor="ctr">
                    <a:solidFill>
                      <a:srgbClr val="00B050"/>
                    </a:solidFill>
                  </a:tcPr>
                </a:tc>
                <a:tc rowSpan="2" hMerge="1">
                  <a:txBody>
                    <a:bodyPr/>
                    <a:lstStyle/>
                    <a:p>
                      <a:endParaRPr lang="en-US"/>
                    </a:p>
                  </a:txBody>
                  <a:tcPr/>
                </a:tc>
                <a:extLst>
                  <a:ext uri="{0D108BD9-81ED-4DB2-BD59-A6C34878D82A}">
                    <a16:rowId xmlns:a16="http://schemas.microsoft.com/office/drawing/2014/main" val="2824939337"/>
                  </a:ext>
                </a:extLst>
              </a:tr>
              <a:tr h="385402">
                <a:tc>
                  <a:txBody>
                    <a:bodyPr/>
                    <a:lstStyle/>
                    <a:p>
                      <a:pPr marL="0" marR="0" algn="ctr">
                        <a:lnSpc>
                          <a:spcPct val="107000"/>
                        </a:lnSpc>
                        <a:spcBef>
                          <a:spcPts val="0"/>
                        </a:spcBef>
                        <a:spcAft>
                          <a:spcPts val="0"/>
                        </a:spcAft>
                      </a:pPr>
                      <a:r>
                        <a:rPr lang="en-US" sz="1050" b="1">
                          <a:effectLst/>
                          <a:latin typeface="+mn-lt"/>
                        </a:rPr>
                        <a:t>4</a:t>
                      </a:r>
                      <a:endParaRPr lang="en-US" sz="105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Developing a parsing code for the boot loader to parse the received command from the Python script</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028794815"/>
                  </a:ext>
                </a:extLst>
              </a:tr>
              <a:tr h="480872">
                <a:tc>
                  <a:txBody>
                    <a:bodyPr/>
                    <a:lstStyle/>
                    <a:p>
                      <a:pPr marL="0" marR="0" algn="ctr">
                        <a:lnSpc>
                          <a:spcPct val="107000"/>
                        </a:lnSpc>
                        <a:spcBef>
                          <a:spcPts val="0"/>
                        </a:spcBef>
                        <a:spcAft>
                          <a:spcPts val="0"/>
                        </a:spcAft>
                      </a:pPr>
                      <a:r>
                        <a:rPr lang="en-US" sz="1050" b="1">
                          <a:effectLst/>
                          <a:latin typeface="+mn-lt"/>
                        </a:rPr>
                        <a:t>5</a:t>
                      </a:r>
                      <a:endParaRPr lang="en-US" sz="105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Get the Bootloader Version from STM32F401CC</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Send command Packet that specified for the Bootloader Version</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As Expected</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rtl="0">
                        <a:lnSpc>
                          <a:spcPct val="107000"/>
                        </a:lnSpc>
                        <a:spcBef>
                          <a:spcPts val="0"/>
                        </a:spcBef>
                        <a:spcAft>
                          <a:spcPts val="0"/>
                        </a:spcAft>
                        <a:buClr>
                          <a:srgbClr val="000000"/>
                        </a:buClr>
                        <a:buFont typeface="Arial"/>
                      </a:pPr>
                      <a:r>
                        <a:rPr lang="en-US" sz="1050" b="1" i="0" u="none" strike="noStrike" cap="none" dirty="0">
                          <a:solidFill>
                            <a:schemeClr val="bg1"/>
                          </a:solidFill>
                          <a:effectLst/>
                          <a:latin typeface="+mn-lt"/>
                          <a:ea typeface="+mn-ea"/>
                          <a:cs typeface="+mn-cs"/>
                          <a:sym typeface="Arial"/>
                        </a:rPr>
                        <a:t>PASS</a:t>
                      </a: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3236187779"/>
                  </a:ext>
                </a:extLst>
              </a:tr>
              <a:tr h="480872">
                <a:tc>
                  <a:txBody>
                    <a:bodyPr/>
                    <a:lstStyle/>
                    <a:p>
                      <a:pPr marL="0" marR="0" algn="ctr">
                        <a:lnSpc>
                          <a:spcPct val="107000"/>
                        </a:lnSpc>
                        <a:spcBef>
                          <a:spcPts val="0"/>
                        </a:spcBef>
                        <a:spcAft>
                          <a:spcPts val="0"/>
                        </a:spcAft>
                      </a:pPr>
                      <a:r>
                        <a:rPr lang="en-US" sz="1050" b="1" dirty="0">
                          <a:effectLst/>
                          <a:latin typeface="+mn-lt"/>
                        </a:rPr>
                        <a:t>6</a:t>
                      </a: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Get the Chip Identification Number from STM32F401CC</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Send a command Packet that specifies the Chip ID Number</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rPr>
                        <a:t>As Expected</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rtl="0">
                        <a:lnSpc>
                          <a:spcPct val="107000"/>
                        </a:lnSpc>
                        <a:spcBef>
                          <a:spcPts val="0"/>
                        </a:spcBef>
                        <a:spcAft>
                          <a:spcPts val="0"/>
                        </a:spcAft>
                        <a:buClr>
                          <a:srgbClr val="000000"/>
                        </a:buClr>
                        <a:buFont typeface="Arial"/>
                      </a:pPr>
                      <a:r>
                        <a:rPr lang="en-US" sz="1050" b="1" i="0" u="none" strike="noStrike" cap="none" dirty="0">
                          <a:solidFill>
                            <a:schemeClr val="bg1"/>
                          </a:solidFill>
                          <a:effectLst/>
                          <a:latin typeface="+mn-lt"/>
                          <a:ea typeface="+mn-ea"/>
                          <a:cs typeface="+mn-cs"/>
                          <a:sym typeface="Arial"/>
                        </a:rPr>
                        <a:t>PASS</a:t>
                      </a: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3701333407"/>
                  </a:ext>
                </a:extLst>
              </a:tr>
              <a:tr h="480872">
                <a:tc>
                  <a:txBody>
                    <a:bodyPr/>
                    <a:lstStyle/>
                    <a:p>
                      <a:pPr marL="0" marR="0" algn="ctr">
                        <a:lnSpc>
                          <a:spcPct val="107000"/>
                        </a:lnSpc>
                        <a:spcBef>
                          <a:spcPts val="0"/>
                        </a:spcBef>
                        <a:spcAft>
                          <a:spcPts val="0"/>
                        </a:spcAft>
                      </a:pPr>
                      <a:r>
                        <a:rPr lang="en-US" sz="1050" b="1" dirty="0">
                          <a:effectLst/>
                          <a:latin typeface="+mn-lt"/>
                          <a:ea typeface="+mn-ea"/>
                          <a:cs typeface="Arial" panose="020B0604020202020204" pitchFamily="34" charset="0"/>
                        </a:rPr>
                        <a:t>7</a:t>
                      </a:r>
                      <a:endParaRPr lang="en-US" sz="1050" dirty="0">
                        <a:effectLst/>
                        <a:latin typeface="+mn-lt"/>
                        <a:ea typeface="+mn-ea"/>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mn-ea"/>
                          <a:cs typeface="Arial" panose="020B0604020202020204" pitchFamily="34" charset="0"/>
                        </a:rPr>
                        <a:t>Get the Commands Supported by Bootloader from STM32F401CC</a:t>
                      </a: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mn-ea"/>
                          <a:cs typeface="Arial" panose="020B0604020202020204" pitchFamily="34" charset="0"/>
                        </a:rPr>
                        <a:t>Send a command Packet that specified for the Supported Command By the Bootloader</a:t>
                      </a: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mn-ea"/>
                          <a:cs typeface="Arial" panose="020B0604020202020204" pitchFamily="34" charset="0"/>
                        </a:rPr>
                        <a:t>As Expected</a:t>
                      </a:r>
                    </a:p>
                  </a:txBody>
                  <a:tcPr marL="68580" marR="68580" marT="0" marB="0" anchor="ctr"/>
                </a:tc>
                <a:tc gridSpan="2">
                  <a:txBody>
                    <a:bodyPr/>
                    <a:lstStyle/>
                    <a:p>
                      <a:pPr marL="0" marR="0" algn="ctr" rtl="0">
                        <a:lnSpc>
                          <a:spcPct val="107000"/>
                        </a:lnSpc>
                        <a:spcBef>
                          <a:spcPts val="0"/>
                        </a:spcBef>
                        <a:spcAft>
                          <a:spcPts val="0"/>
                        </a:spcAft>
                        <a:buClr>
                          <a:srgbClr val="000000"/>
                        </a:buClr>
                        <a:buFont typeface="Arial"/>
                      </a:pPr>
                      <a:r>
                        <a:rPr lang="en-US" sz="1050" b="1" i="0" u="none" strike="noStrike" cap="none" dirty="0">
                          <a:solidFill>
                            <a:schemeClr val="bg1"/>
                          </a:solidFill>
                          <a:effectLst/>
                          <a:latin typeface="+mn-lt"/>
                          <a:ea typeface="+mn-ea"/>
                          <a:cs typeface="+mn-cs"/>
                          <a:sym typeface="Arial"/>
                        </a:rPr>
                        <a:t>PASS</a:t>
                      </a: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2572579759"/>
                  </a:ext>
                </a:extLst>
              </a:tr>
              <a:tr h="480872">
                <a:tc>
                  <a:txBody>
                    <a:bodyPr/>
                    <a:lstStyle/>
                    <a:p>
                      <a:pPr marL="0" marR="0" algn="ctr">
                        <a:lnSpc>
                          <a:spcPct val="107000"/>
                        </a:lnSpc>
                        <a:spcBef>
                          <a:spcPts val="0"/>
                        </a:spcBef>
                        <a:spcAft>
                          <a:spcPts val="0"/>
                        </a:spcAft>
                      </a:pPr>
                      <a:r>
                        <a:rPr lang="en-US" sz="1050" b="1" dirty="0">
                          <a:effectLst/>
                          <a:latin typeface="+mn-lt"/>
                          <a:ea typeface="Calibri" panose="020F0502020204030204" pitchFamily="34" charset="0"/>
                          <a:cs typeface="Arial" panose="020B0604020202020204" pitchFamily="34" charset="0"/>
                        </a:rPr>
                        <a:t>8</a:t>
                      </a:r>
                      <a:endParaRPr lang="en-US" sz="105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Mass Erase or Sector Erase by Number of Sectors to STM32F401CC</a:t>
                      </a: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Send command Packet that specified for Mass Erase or Sector Erase</a:t>
                      </a: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As Expected</a:t>
                      </a:r>
                    </a:p>
                  </a:txBody>
                  <a:tcPr marL="68580" marR="68580" marT="0" marB="0" anchor="ctr"/>
                </a:tc>
                <a:tc gridSpan="2">
                  <a:txBody>
                    <a:bodyPr/>
                    <a:lstStyle/>
                    <a:p>
                      <a:pPr marL="0" marR="0" algn="ctr" rtl="0">
                        <a:lnSpc>
                          <a:spcPct val="107000"/>
                        </a:lnSpc>
                        <a:spcBef>
                          <a:spcPts val="0"/>
                        </a:spcBef>
                        <a:spcAft>
                          <a:spcPts val="0"/>
                        </a:spcAft>
                        <a:buClr>
                          <a:srgbClr val="000000"/>
                        </a:buClr>
                        <a:buFont typeface="Arial"/>
                      </a:pPr>
                      <a:r>
                        <a:rPr lang="en-US" sz="1050" b="1" i="0" u="none" strike="noStrike" cap="none" dirty="0">
                          <a:solidFill>
                            <a:schemeClr val="bg1"/>
                          </a:solidFill>
                          <a:effectLst/>
                          <a:latin typeface="+mn-lt"/>
                          <a:ea typeface="+mn-ea"/>
                          <a:cs typeface="+mn-cs"/>
                          <a:sym typeface="Arial"/>
                        </a:rPr>
                        <a:t>PASS</a:t>
                      </a: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3082705157"/>
                  </a:ext>
                </a:extLst>
              </a:tr>
            </a:tbl>
          </a:graphicData>
        </a:graphic>
      </p:graphicFrame>
    </p:spTree>
    <p:extLst>
      <p:ext uri="{BB962C8B-B14F-4D97-AF65-F5344CB8AC3E}">
        <p14:creationId xmlns:p14="http://schemas.microsoft.com/office/powerpoint/2010/main" val="3808735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19000" y="-3040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Cases</a:t>
            </a:r>
            <a:endParaRPr dirty="0"/>
          </a:p>
        </p:txBody>
      </p:sp>
      <p:sp>
        <p:nvSpPr>
          <p:cNvPr id="26" name="Google Shape;226;p35">
            <a:extLst>
              <a:ext uri="{FF2B5EF4-FFF2-40B4-BE49-F238E27FC236}">
                <a16:creationId xmlns:a16="http://schemas.microsoft.com/office/drawing/2014/main" id="{6004F2D1-FFE6-5E7B-1C4E-B8AA301D4D2C}"/>
              </a:ext>
            </a:extLst>
          </p:cNvPr>
          <p:cNvSpPr txBox="1">
            <a:spLocks/>
          </p:cNvSpPr>
          <p:nvPr/>
        </p:nvSpPr>
        <p:spPr>
          <a:xfrm>
            <a:off x="218646" y="925324"/>
            <a:ext cx="6539664" cy="38309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sp>
        <p:nvSpPr>
          <p:cNvPr id="2" name="Google Shape;226;p35">
            <a:extLst>
              <a:ext uri="{FF2B5EF4-FFF2-40B4-BE49-F238E27FC236}">
                <a16:creationId xmlns:a16="http://schemas.microsoft.com/office/drawing/2014/main" id="{D71BCA2B-9C78-0DFC-57CA-E1AC7C00E150}"/>
              </a:ext>
            </a:extLst>
          </p:cNvPr>
          <p:cNvSpPr txBox="1">
            <a:spLocks/>
          </p:cNvSpPr>
          <p:nvPr/>
        </p:nvSpPr>
        <p:spPr>
          <a:xfrm>
            <a:off x="392058" y="853440"/>
            <a:ext cx="7514579" cy="410908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graphicFrame>
        <p:nvGraphicFramePr>
          <p:cNvPr id="3" name="Table 2">
            <a:extLst>
              <a:ext uri="{FF2B5EF4-FFF2-40B4-BE49-F238E27FC236}">
                <a16:creationId xmlns:a16="http://schemas.microsoft.com/office/drawing/2014/main" id="{5E99C830-2A3B-19C5-B5ED-06765FA69C39}"/>
              </a:ext>
            </a:extLst>
          </p:cNvPr>
          <p:cNvGraphicFramePr>
            <a:graphicFrameLocks noGrp="1"/>
          </p:cNvGraphicFramePr>
          <p:nvPr>
            <p:extLst>
              <p:ext uri="{D42A27DB-BD31-4B8C-83A1-F6EECF244321}">
                <p14:modId xmlns:p14="http://schemas.microsoft.com/office/powerpoint/2010/main" val="2562744508"/>
              </p:ext>
            </p:extLst>
          </p:nvPr>
        </p:nvGraphicFramePr>
        <p:xfrm>
          <a:off x="293847" y="620363"/>
          <a:ext cx="8568269" cy="4290464"/>
        </p:xfrm>
        <a:graphic>
          <a:graphicData uri="http://schemas.openxmlformats.org/drawingml/2006/table">
            <a:tbl>
              <a:tblPr firstRow="1" bandRow="1">
                <a:tableStyleId>{F5AB1C69-6EDB-4FF4-983F-18BD219EF322}</a:tableStyleId>
              </a:tblPr>
              <a:tblGrid>
                <a:gridCol w="546231">
                  <a:extLst>
                    <a:ext uri="{9D8B030D-6E8A-4147-A177-3AD203B41FA5}">
                      <a16:colId xmlns:a16="http://schemas.microsoft.com/office/drawing/2014/main" val="2312039361"/>
                    </a:ext>
                  </a:extLst>
                </a:gridCol>
                <a:gridCol w="2652517">
                  <a:extLst>
                    <a:ext uri="{9D8B030D-6E8A-4147-A177-3AD203B41FA5}">
                      <a16:colId xmlns:a16="http://schemas.microsoft.com/office/drawing/2014/main" val="2130529149"/>
                    </a:ext>
                  </a:extLst>
                </a:gridCol>
                <a:gridCol w="2110683">
                  <a:extLst>
                    <a:ext uri="{9D8B030D-6E8A-4147-A177-3AD203B41FA5}">
                      <a16:colId xmlns:a16="http://schemas.microsoft.com/office/drawing/2014/main" val="2860711478"/>
                    </a:ext>
                  </a:extLst>
                </a:gridCol>
                <a:gridCol w="2261937">
                  <a:extLst>
                    <a:ext uri="{9D8B030D-6E8A-4147-A177-3AD203B41FA5}">
                      <a16:colId xmlns:a16="http://schemas.microsoft.com/office/drawing/2014/main" val="2143053071"/>
                    </a:ext>
                  </a:extLst>
                </a:gridCol>
                <a:gridCol w="536265">
                  <a:extLst>
                    <a:ext uri="{9D8B030D-6E8A-4147-A177-3AD203B41FA5}">
                      <a16:colId xmlns:a16="http://schemas.microsoft.com/office/drawing/2014/main" val="384032638"/>
                    </a:ext>
                  </a:extLst>
                </a:gridCol>
                <a:gridCol w="460636">
                  <a:extLst>
                    <a:ext uri="{9D8B030D-6E8A-4147-A177-3AD203B41FA5}">
                      <a16:colId xmlns:a16="http://schemas.microsoft.com/office/drawing/2014/main" val="3848123758"/>
                    </a:ext>
                  </a:extLst>
                </a:gridCol>
              </a:tblGrid>
              <a:tr h="563905">
                <a:tc>
                  <a:txBody>
                    <a:bodyPr/>
                    <a:lstStyle/>
                    <a:p>
                      <a:pPr algn="ctr"/>
                      <a:r>
                        <a:rPr lang="en-US" sz="1050" dirty="0">
                          <a:latin typeface="+mn-lt"/>
                        </a:rPr>
                        <a:t>No.</a:t>
                      </a:r>
                    </a:p>
                  </a:txBody>
                  <a:tcPr anchor="ctr">
                    <a:solidFill>
                      <a:schemeClr val="tx1">
                        <a:lumMod val="50000"/>
                      </a:schemeClr>
                    </a:solidFill>
                  </a:tcPr>
                </a:tc>
                <a:tc>
                  <a:txBody>
                    <a:bodyPr/>
                    <a:lstStyle/>
                    <a:p>
                      <a:pPr algn="ctr"/>
                      <a:r>
                        <a:rPr lang="en-US" sz="1050" dirty="0">
                          <a:latin typeface="+mn-lt"/>
                        </a:rPr>
                        <a:t>Description</a:t>
                      </a:r>
                    </a:p>
                  </a:txBody>
                  <a:tcPr anchor="ctr">
                    <a:solidFill>
                      <a:srgbClr val="0E2A47"/>
                    </a:solidFill>
                  </a:tcPr>
                </a:tc>
                <a:tc>
                  <a:txBody>
                    <a:bodyPr/>
                    <a:lstStyle/>
                    <a:p>
                      <a:pPr algn="ctr"/>
                      <a:r>
                        <a:rPr lang="en-US" sz="1050" dirty="0">
                          <a:latin typeface="+mn-lt"/>
                        </a:rPr>
                        <a:t>Expected Result</a:t>
                      </a:r>
                    </a:p>
                  </a:txBody>
                  <a:tcPr anchor="ctr">
                    <a:solidFill>
                      <a:srgbClr val="0E2A47"/>
                    </a:solidFill>
                  </a:tcPr>
                </a:tc>
                <a:tc>
                  <a:txBody>
                    <a:bodyPr/>
                    <a:lstStyle/>
                    <a:p>
                      <a:pPr algn="ctr"/>
                      <a:r>
                        <a:rPr lang="en-US" sz="1050" dirty="0">
                          <a:latin typeface="+mn-lt"/>
                        </a:rPr>
                        <a:t>Actual Result</a:t>
                      </a:r>
                    </a:p>
                  </a:txBody>
                  <a:tcPr anchor="ctr">
                    <a:solidFill>
                      <a:srgbClr val="0E2A47"/>
                    </a:solidFill>
                  </a:tcPr>
                </a:tc>
                <a:tc>
                  <a:txBody>
                    <a:bodyPr/>
                    <a:lstStyle/>
                    <a:p>
                      <a:pPr algn="ctr"/>
                      <a:r>
                        <a:rPr lang="en-US" sz="1050" dirty="0">
                          <a:latin typeface="+mn-lt"/>
                        </a:rPr>
                        <a:t>Pass</a:t>
                      </a:r>
                    </a:p>
                  </a:txBody>
                  <a:tcPr anchor="ctr">
                    <a:solidFill>
                      <a:srgbClr val="00B050"/>
                    </a:solidFill>
                  </a:tcPr>
                </a:tc>
                <a:tc>
                  <a:txBody>
                    <a:bodyPr/>
                    <a:lstStyle/>
                    <a:p>
                      <a:pPr algn="ctr"/>
                      <a:r>
                        <a:rPr lang="en-US" sz="1050" dirty="0">
                          <a:latin typeface="+mn-lt"/>
                        </a:rPr>
                        <a:t>Fail</a:t>
                      </a:r>
                    </a:p>
                  </a:txBody>
                  <a:tcPr anchor="ctr">
                    <a:solidFill>
                      <a:srgbClr val="FF0000"/>
                    </a:solidFill>
                  </a:tcPr>
                </a:tc>
                <a:extLst>
                  <a:ext uri="{0D108BD9-81ED-4DB2-BD59-A6C34878D82A}">
                    <a16:rowId xmlns:a16="http://schemas.microsoft.com/office/drawing/2014/main" val="720883449"/>
                  </a:ext>
                </a:extLst>
              </a:tr>
              <a:tr h="740480">
                <a:tc>
                  <a:txBody>
                    <a:bodyPr/>
                    <a:lstStyle/>
                    <a:p>
                      <a:pPr marL="0" marR="0" algn="ctr">
                        <a:lnSpc>
                          <a:spcPct val="107000"/>
                        </a:lnSpc>
                        <a:spcBef>
                          <a:spcPts val="0"/>
                        </a:spcBef>
                        <a:spcAft>
                          <a:spcPts val="0"/>
                        </a:spcAft>
                      </a:pPr>
                      <a:r>
                        <a:rPr lang="en-US" sz="1050" b="1">
                          <a:effectLst/>
                          <a:latin typeface="+mn-lt"/>
                          <a:ea typeface="Calibri" panose="020F0502020204030204" pitchFamily="34" charset="0"/>
                          <a:cs typeface="Arial" panose="020B0604020202020204" pitchFamily="34" charset="0"/>
                        </a:rPr>
                        <a:t>9</a:t>
                      </a:r>
                      <a:endParaRPr lang="en-US" sz="105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a:effectLst/>
                          <a:latin typeface="+mn-lt"/>
                          <a:ea typeface="Calibri" panose="020F0502020204030204" pitchFamily="34" charset="0"/>
                          <a:cs typeface="Arial" panose="020B0604020202020204" pitchFamily="34" charset="0"/>
                        </a:rPr>
                        <a:t>Write from a specific address of the Flash Memory</a:t>
                      </a: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Send the Command Packet to the Bootloader to write into a specific Memory location inside the Flash Memory </a:t>
                      </a: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050" b="1" dirty="0">
                          <a:solidFill>
                            <a:schemeClr val="bg1"/>
                          </a:solidFill>
                          <a:effectLst/>
                          <a:latin typeface="+mn-lt"/>
                          <a:ea typeface="Calibri" panose="020F0502020204030204" pitchFamily="34" charset="0"/>
                          <a:cs typeface="Arial" panose="020B0604020202020204" pitchFamily="34" charset="0"/>
                        </a:rPr>
                        <a:t>PASS</a:t>
                      </a:r>
                      <a:endParaRPr lang="en-US" sz="105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2218153249"/>
                  </a:ext>
                </a:extLst>
              </a:tr>
              <a:tr h="563905">
                <a:tc>
                  <a:txBody>
                    <a:bodyPr/>
                    <a:lstStyle/>
                    <a:p>
                      <a:pPr marL="0" marR="0" algn="ctr">
                        <a:lnSpc>
                          <a:spcPct val="107000"/>
                        </a:lnSpc>
                        <a:spcBef>
                          <a:spcPts val="0"/>
                        </a:spcBef>
                        <a:spcAft>
                          <a:spcPts val="0"/>
                        </a:spcAft>
                      </a:pPr>
                      <a:r>
                        <a:rPr lang="en-US" sz="1050" b="1">
                          <a:effectLst/>
                          <a:latin typeface="+mn-lt"/>
                          <a:ea typeface="Calibri" panose="020F0502020204030204" pitchFamily="34" charset="0"/>
                          <a:cs typeface="Arial" panose="020B0604020202020204" pitchFamily="34" charset="0"/>
                        </a:rPr>
                        <a:t>10</a:t>
                      </a:r>
                      <a:endParaRPr lang="en-US" sz="105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Jump to Application Code (Application is developed using </a:t>
                      </a:r>
                      <a:r>
                        <a:rPr lang="en-US" sz="1050" b="1" dirty="0">
                          <a:effectLst/>
                          <a:latin typeface="+mn-lt"/>
                          <a:ea typeface="Calibri" panose="020F0502020204030204" pitchFamily="34" charset="0"/>
                          <a:cs typeface="Arial" panose="020B0604020202020204" pitchFamily="34" charset="0"/>
                        </a:rPr>
                        <a:t>Arm Keil IDE</a:t>
                      </a:r>
                      <a:r>
                        <a:rPr lang="en-US" sz="1050" dirty="0">
                          <a:effectLst/>
                          <a:latin typeface="+mn-lt"/>
                          <a:ea typeface="Calibri" panose="020F0502020204030204" pitchFamily="34" charset="0"/>
                          <a:cs typeface="Arial" panose="020B0604020202020204" pitchFamily="34" charset="0"/>
                        </a:rPr>
                        <a:t>)</a:t>
                      </a:r>
                    </a:p>
                  </a:txBody>
                  <a:tcPr marL="68580" marR="68580" marT="0" marB="0" anchor="ctr"/>
                </a:tc>
                <a:tc rowSpan="2">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Send the Command Packet to the Bootloader to jump to the Application Code</a:t>
                      </a:r>
                    </a:p>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In the STM32F401CC </a:t>
                      </a: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050" b="1">
                          <a:solidFill>
                            <a:schemeClr val="bg1"/>
                          </a:solidFill>
                          <a:effectLst/>
                          <a:latin typeface="+mn-lt"/>
                          <a:ea typeface="Calibri" panose="020F0502020204030204" pitchFamily="34" charset="0"/>
                          <a:cs typeface="Arial" panose="020B0604020202020204" pitchFamily="34" charset="0"/>
                        </a:rPr>
                        <a:t>PASS</a:t>
                      </a:r>
                      <a:endParaRPr lang="en-US" sz="1050">
                        <a:solidFill>
                          <a:schemeClr val="bg1"/>
                        </a:solidFill>
                        <a:effectLst/>
                        <a:latin typeface="+mn-lt"/>
                        <a:ea typeface="Calibri" panose="020F0502020204030204" pitchFamily="34" charset="0"/>
                        <a:cs typeface="Arial" panose="020B0604020202020204" pitchFamily="34"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136747985"/>
                  </a:ext>
                </a:extLst>
              </a:tr>
              <a:tr h="955816">
                <a:tc>
                  <a:txBody>
                    <a:bodyPr/>
                    <a:lstStyle/>
                    <a:p>
                      <a:pPr marL="0" marR="0" algn="ctr">
                        <a:lnSpc>
                          <a:spcPct val="107000"/>
                        </a:lnSpc>
                        <a:spcBef>
                          <a:spcPts val="0"/>
                        </a:spcBef>
                        <a:spcAft>
                          <a:spcPts val="0"/>
                        </a:spcAft>
                      </a:pPr>
                      <a:r>
                        <a:rPr lang="en-US" sz="1050" b="1">
                          <a:effectLst/>
                          <a:latin typeface="+mn-lt"/>
                          <a:ea typeface="Calibri" panose="020F0502020204030204" pitchFamily="34" charset="0"/>
                          <a:cs typeface="Arial" panose="020B0604020202020204" pitchFamily="34" charset="0"/>
                        </a:rPr>
                        <a:t>11</a:t>
                      </a:r>
                      <a:endParaRPr lang="en-US" sz="105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Jump to Application Code (Application is developed using </a:t>
                      </a:r>
                      <a:r>
                        <a:rPr lang="en-US" sz="1050" b="1" dirty="0">
                          <a:effectLst/>
                          <a:latin typeface="+mn-lt"/>
                          <a:ea typeface="Calibri" panose="020F0502020204030204" pitchFamily="34" charset="0"/>
                          <a:cs typeface="Arial" panose="020B0604020202020204" pitchFamily="34" charset="0"/>
                        </a:rPr>
                        <a:t>Eclipse IDE</a:t>
                      </a:r>
                      <a:r>
                        <a:rPr lang="en-US" sz="1050" dirty="0">
                          <a:effectLst/>
                          <a:latin typeface="+mn-lt"/>
                          <a:ea typeface="Calibri" panose="020F0502020204030204" pitchFamily="34" charset="0"/>
                          <a:cs typeface="Arial" panose="020B0604020202020204" pitchFamily="34" charset="0"/>
                        </a:rPr>
                        <a:t>)</a:t>
                      </a:r>
                    </a:p>
                  </a:txBody>
                  <a:tcPr marL="68580" marR="68580" marT="0" marB="0" anchor="ctr"/>
                </a:tc>
                <a:tc vMerge="1">
                  <a:txBody>
                    <a:bodyPr/>
                    <a:lstStyle/>
                    <a:p>
                      <a:endParaRPr lang="en-US"/>
                    </a:p>
                  </a:txBody>
                  <a:tcPr/>
                </a:tc>
                <a:tc>
                  <a:txBody>
                    <a:bodyPr/>
                    <a:lstStyle/>
                    <a:p>
                      <a:pPr marL="0" marR="0" algn="ctr">
                        <a:lnSpc>
                          <a:spcPct val="107000"/>
                        </a:lnSpc>
                        <a:spcBef>
                          <a:spcPts val="0"/>
                        </a:spcBef>
                        <a:spcAft>
                          <a:spcPts val="0"/>
                        </a:spcAft>
                      </a:pPr>
                      <a:r>
                        <a:rPr lang="en-US" sz="1000" b="1" dirty="0">
                          <a:effectLst/>
                          <a:latin typeface="+mn-lt"/>
                          <a:ea typeface="Calibri" panose="020F0502020204030204" pitchFamily="34" charset="0"/>
                          <a:cs typeface="Arial" panose="020B0604020202020204" pitchFamily="34" charset="0"/>
                        </a:rPr>
                        <a:t>Problem: T</a:t>
                      </a:r>
                      <a:r>
                        <a:rPr lang="en-US" sz="1000" dirty="0">
                          <a:effectLst/>
                          <a:latin typeface="+mn-lt"/>
                          <a:ea typeface="Calibri" panose="020F0502020204030204" pitchFamily="34" charset="0"/>
                          <a:cs typeface="Arial" panose="020B0604020202020204" pitchFamily="34" charset="0"/>
                        </a:rPr>
                        <a:t>he Stack size of the ARM Keil’s linker script is very low compared to Eclipse’s Linker Script.</a:t>
                      </a:r>
                    </a:p>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US" sz="1000" b="1" dirty="0">
                          <a:effectLst/>
                          <a:latin typeface="+mn-lt"/>
                          <a:ea typeface="Calibri" panose="020F0502020204030204" pitchFamily="34" charset="0"/>
                          <a:cs typeface="Arial" panose="020B0604020202020204" pitchFamily="34" charset="0"/>
                        </a:rPr>
                        <a:t>Solution: </a:t>
                      </a:r>
                      <a:r>
                        <a:rPr lang="en-US" sz="1000" dirty="0">
                          <a:effectLst/>
                          <a:latin typeface="+mn-lt"/>
                          <a:ea typeface="Calibri" panose="020F0502020204030204" pitchFamily="34" charset="0"/>
                          <a:cs typeface="Arial" panose="020B0604020202020204" pitchFamily="34" charset="0"/>
                        </a:rPr>
                        <a:t>Increase the Stack Size of the Bootloader to make the Stack Pointer start from the end of the RAM</a:t>
                      </a:r>
                    </a:p>
                  </a:txBody>
                  <a:tcPr marL="68580" marR="68580" marT="0" marB="0" anchor="ctr"/>
                </a:tc>
                <a:tc gridSpan="2">
                  <a:txBody>
                    <a:bodyPr/>
                    <a:lstStyle/>
                    <a:p>
                      <a:pPr marL="0" marR="0" algn="ctr">
                        <a:lnSpc>
                          <a:spcPct val="107000"/>
                        </a:lnSpc>
                        <a:spcBef>
                          <a:spcPts val="0"/>
                        </a:spcBef>
                        <a:spcAft>
                          <a:spcPts val="0"/>
                        </a:spcAft>
                      </a:pPr>
                      <a:r>
                        <a:rPr lang="en-US" sz="1050" b="1" dirty="0">
                          <a:solidFill>
                            <a:schemeClr val="bg1"/>
                          </a:solidFill>
                          <a:effectLst/>
                          <a:latin typeface="+mn-lt"/>
                          <a:ea typeface="Calibri" panose="020F0502020204030204" pitchFamily="34" charset="0"/>
                          <a:cs typeface="Arial" panose="020B0604020202020204" pitchFamily="34" charset="0"/>
                        </a:rPr>
                        <a:t>PASS</a:t>
                      </a:r>
                      <a:endParaRPr lang="en-US" sz="105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2824939337"/>
                  </a:ext>
                </a:extLst>
              </a:tr>
              <a:tr h="727820">
                <a:tc>
                  <a:txBody>
                    <a:bodyPr/>
                    <a:lstStyle/>
                    <a:p>
                      <a:pPr marL="0" marR="0" algn="ctr">
                        <a:lnSpc>
                          <a:spcPct val="107000"/>
                        </a:lnSpc>
                        <a:spcBef>
                          <a:spcPts val="0"/>
                        </a:spcBef>
                        <a:spcAft>
                          <a:spcPts val="0"/>
                        </a:spcAft>
                      </a:pPr>
                      <a:r>
                        <a:rPr lang="en-US" sz="1050" b="1">
                          <a:effectLst/>
                          <a:latin typeface="+mn-lt"/>
                          <a:ea typeface="Calibri" panose="020F0502020204030204" pitchFamily="34" charset="0"/>
                          <a:cs typeface="Arial" panose="020B0604020202020204" pitchFamily="34" charset="0"/>
                        </a:rPr>
                        <a:t>12</a:t>
                      </a:r>
                      <a:endParaRPr lang="en-US" sz="105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a:effectLst/>
                          <a:latin typeface="+mn-lt"/>
                          <a:ea typeface="Calibri" panose="020F0502020204030204" pitchFamily="34" charset="0"/>
                          <a:cs typeface="Arial" panose="020B0604020202020204" pitchFamily="34" charset="0"/>
                        </a:rPr>
                        <a:t>Get the updated code from the server</a:t>
                      </a: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Get the Code from the server and decrypt it to be ready to be flashed into the Flash Memory</a:t>
                      </a:r>
                    </a:p>
                  </a:txBody>
                  <a:tcPr marL="68580" marR="68580" marT="0" marB="0" anchor="ctr"/>
                </a:tc>
                <a:tc>
                  <a:txBody>
                    <a:bodyPr/>
                    <a:lstStyle/>
                    <a:p>
                      <a:pPr marL="0" marR="0" algn="ctr">
                        <a:lnSpc>
                          <a:spcPct val="107000"/>
                        </a:lnSpc>
                        <a:spcBef>
                          <a:spcPts val="0"/>
                        </a:spcBef>
                        <a:spcAft>
                          <a:spcPts val="0"/>
                        </a:spcAft>
                      </a:pPr>
                      <a:r>
                        <a:rPr lang="en-US" sz="1050">
                          <a:effectLst/>
                          <a:latin typeface="+mn-lt"/>
                          <a:ea typeface="Calibri" panose="020F0502020204030204" pitchFamily="34" charset="0"/>
                          <a:cs typeface="Arial" panose="020B0604020202020204" pitchFamily="34"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050" b="1" dirty="0">
                          <a:solidFill>
                            <a:schemeClr val="bg1"/>
                          </a:solidFill>
                          <a:effectLst/>
                          <a:latin typeface="+mn-lt"/>
                          <a:ea typeface="Calibri" panose="020F0502020204030204" pitchFamily="34" charset="0"/>
                          <a:cs typeface="Arial" panose="020B0604020202020204" pitchFamily="34" charset="0"/>
                        </a:rPr>
                        <a:t>PASS</a:t>
                      </a:r>
                      <a:endParaRPr lang="en-US" sz="105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2028794815"/>
                  </a:ext>
                </a:extLst>
              </a:tr>
              <a:tr h="727820">
                <a:tc>
                  <a:txBody>
                    <a:bodyPr/>
                    <a:lstStyle/>
                    <a:p>
                      <a:pPr marL="0" marR="0" algn="ctr">
                        <a:lnSpc>
                          <a:spcPct val="107000"/>
                        </a:lnSpc>
                        <a:spcBef>
                          <a:spcPts val="0"/>
                        </a:spcBef>
                        <a:spcAft>
                          <a:spcPts val="0"/>
                        </a:spcAft>
                      </a:pPr>
                      <a:r>
                        <a:rPr lang="en-US" sz="1050" b="1">
                          <a:effectLst/>
                          <a:latin typeface="+mn-lt"/>
                          <a:ea typeface="Calibri" panose="020F0502020204030204" pitchFamily="34" charset="0"/>
                          <a:cs typeface="Arial" panose="020B0604020202020204" pitchFamily="34" charset="0"/>
                        </a:rPr>
                        <a:t>13</a:t>
                      </a:r>
                      <a:endParaRPr lang="en-US" sz="105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Check for Update</a:t>
                      </a:r>
                    </a:p>
                  </a:txBody>
                  <a:tcPr marL="68580" marR="68580" marT="0" marB="0" anchor="ctr"/>
                </a:tc>
                <a:tc>
                  <a:txBody>
                    <a:bodyPr/>
                    <a:lstStyle/>
                    <a:p>
                      <a:pPr marL="0" marR="0" algn="ctr">
                        <a:lnSpc>
                          <a:spcPct val="107000"/>
                        </a:lnSpc>
                        <a:spcBef>
                          <a:spcPts val="0"/>
                        </a:spcBef>
                        <a:spcAft>
                          <a:spcPts val="0"/>
                        </a:spcAft>
                      </a:pPr>
                      <a:r>
                        <a:rPr lang="en-US" sz="1050" dirty="0">
                          <a:effectLst/>
                          <a:latin typeface="+mn-lt"/>
                          <a:ea typeface="Calibri" panose="020F0502020204030204" pitchFamily="34" charset="0"/>
                          <a:cs typeface="Arial" panose="020B0604020202020204" pitchFamily="34" charset="0"/>
                        </a:rPr>
                        <a:t>If there is an update, it will ask you to download the code or not. If there is no update, it will tell you that you are up to date.</a:t>
                      </a:r>
                    </a:p>
                  </a:txBody>
                  <a:tcPr marL="68580" marR="68580" marT="0" marB="0" anchor="ctr"/>
                </a:tc>
                <a:tc>
                  <a:txBody>
                    <a:bodyPr/>
                    <a:lstStyle/>
                    <a:p>
                      <a:pPr marL="0" marR="0" algn="ctr">
                        <a:lnSpc>
                          <a:spcPct val="107000"/>
                        </a:lnSpc>
                        <a:spcBef>
                          <a:spcPts val="0"/>
                        </a:spcBef>
                        <a:spcAft>
                          <a:spcPts val="0"/>
                        </a:spcAft>
                      </a:pPr>
                      <a:r>
                        <a:rPr lang="en-US" sz="1050">
                          <a:effectLst/>
                          <a:latin typeface="+mn-lt"/>
                          <a:ea typeface="Calibri" panose="020F0502020204030204" pitchFamily="34" charset="0"/>
                          <a:cs typeface="Arial" panose="020B0604020202020204" pitchFamily="34"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050" b="1" dirty="0">
                          <a:solidFill>
                            <a:schemeClr val="bg1"/>
                          </a:solidFill>
                          <a:effectLst/>
                          <a:latin typeface="+mn-lt"/>
                          <a:ea typeface="Calibri" panose="020F0502020204030204" pitchFamily="34" charset="0"/>
                          <a:cs typeface="Arial" panose="020B0604020202020204" pitchFamily="34" charset="0"/>
                        </a:rPr>
                        <a:t>PASS</a:t>
                      </a:r>
                      <a:endParaRPr lang="en-US" sz="105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3236187779"/>
                  </a:ext>
                </a:extLst>
              </a:tr>
            </a:tbl>
          </a:graphicData>
        </a:graphic>
      </p:graphicFrame>
    </p:spTree>
    <p:extLst>
      <p:ext uri="{BB962C8B-B14F-4D97-AF65-F5344CB8AC3E}">
        <p14:creationId xmlns:p14="http://schemas.microsoft.com/office/powerpoint/2010/main" val="3554894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Application</a:t>
            </a:r>
            <a:endParaRPr dirty="0"/>
          </a:p>
        </p:txBody>
      </p:sp>
      <p:sp>
        <p:nvSpPr>
          <p:cNvPr id="397" name="Google Shape;397;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8" name="Google Shape;398;p43"/>
          <p:cNvCxnSpPr>
            <a:cxnSpLocks/>
          </p:cNvCxnSpPr>
          <p:nvPr/>
        </p:nvCxnSpPr>
        <p:spPr>
          <a:xfrm>
            <a:off x="0" y="2737950"/>
            <a:ext cx="2148840" cy="0"/>
          </a:xfrm>
          <a:prstGeom prst="straightConnector1">
            <a:avLst/>
          </a:prstGeom>
          <a:noFill/>
          <a:ln w="9525" cap="flat" cmpd="sng">
            <a:solidFill>
              <a:schemeClr val="dk1"/>
            </a:solidFill>
            <a:prstDash val="solid"/>
            <a:round/>
            <a:headEnd type="none" w="med" len="med"/>
            <a:tailEnd type="none" w="med" len="med"/>
          </a:ln>
        </p:spPr>
      </p:cxnSp>
      <p:sp>
        <p:nvSpPr>
          <p:cNvPr id="399" name="Google Shape;399;p43"/>
          <p:cNvSpPr txBox="1">
            <a:spLocks noGrp="1"/>
          </p:cNvSpPr>
          <p:nvPr>
            <p:ph type="subTitle" idx="1"/>
          </p:nvPr>
        </p:nvSpPr>
        <p:spPr>
          <a:xfrm>
            <a:off x="838350" y="2737950"/>
            <a:ext cx="539481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Obstacle Avoidance, Lane keeping system </a:t>
            </a:r>
            <a:r>
              <a:rPr lang="en-US" dirty="0"/>
              <a:t>a</a:t>
            </a:r>
            <a:r>
              <a:rPr lang="en" dirty="0"/>
              <a:t>nd V2V</a:t>
            </a:r>
            <a:endParaRPr dirty="0"/>
          </a:p>
        </p:txBody>
      </p:sp>
      <p:cxnSp>
        <p:nvCxnSpPr>
          <p:cNvPr id="2" name="Google Shape;373;p41">
            <a:extLst>
              <a:ext uri="{FF2B5EF4-FFF2-40B4-BE49-F238E27FC236}">
                <a16:creationId xmlns:a16="http://schemas.microsoft.com/office/drawing/2014/main" id="{25A150BC-08DE-7488-F62D-5628957A969E}"/>
              </a:ext>
            </a:extLst>
          </p:cNvPr>
          <p:cNvCxnSpPr>
            <a:cxnSpLocks/>
          </p:cNvCxnSpPr>
          <p:nvPr/>
        </p:nvCxnSpPr>
        <p:spPr>
          <a:xfrm flipH="1">
            <a:off x="1752600" y="3085358"/>
            <a:ext cx="203454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1"/>
        <p:cNvGrpSpPr/>
        <p:nvPr/>
      </p:nvGrpSpPr>
      <p:grpSpPr>
        <a:xfrm>
          <a:off x="0" y="0"/>
          <a:ext cx="0" cy="0"/>
          <a:chOff x="0" y="0"/>
          <a:chExt cx="0" cy="0"/>
        </a:xfrm>
      </p:grpSpPr>
      <p:cxnSp>
        <p:nvCxnSpPr>
          <p:cNvPr id="373" name="Google Shape;373;p41"/>
          <p:cNvCxnSpPr/>
          <p:nvPr/>
        </p:nvCxnSpPr>
        <p:spPr>
          <a:xfrm rot="10800000">
            <a:off x="6554400" y="2934260"/>
            <a:ext cx="2589600" cy="0"/>
          </a:xfrm>
          <a:prstGeom prst="straightConnector1">
            <a:avLst/>
          </a:prstGeom>
          <a:noFill/>
          <a:ln w="9525" cap="flat" cmpd="sng">
            <a:solidFill>
              <a:schemeClr val="dk1"/>
            </a:solidFill>
            <a:prstDash val="solid"/>
            <a:round/>
            <a:headEnd type="none" w="med" len="med"/>
            <a:tailEnd type="none" w="med" len="med"/>
          </a:ln>
        </p:spPr>
      </p:cxnSp>
      <p:sp>
        <p:nvSpPr>
          <p:cNvPr id="374" name="Google Shape;374;p41"/>
          <p:cNvSpPr txBox="1">
            <a:spLocks noGrp="1"/>
          </p:cNvSpPr>
          <p:nvPr>
            <p:ph type="ctrTitle"/>
          </p:nvPr>
        </p:nvSpPr>
        <p:spPr>
          <a:xfrm>
            <a:off x="1964850" y="11615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Application</a:t>
            </a:r>
            <a:endParaRPr dirty="0"/>
          </a:p>
        </p:txBody>
      </p:sp>
      <p:cxnSp>
        <p:nvCxnSpPr>
          <p:cNvPr id="376" name="Google Shape;376;p41"/>
          <p:cNvCxnSpPr/>
          <p:nvPr/>
        </p:nvCxnSpPr>
        <p:spPr>
          <a:xfrm rot="10800000">
            <a:off x="-21400" y="2203175"/>
            <a:ext cx="2441100" cy="0"/>
          </a:xfrm>
          <a:prstGeom prst="straightConnector1">
            <a:avLst/>
          </a:prstGeom>
          <a:noFill/>
          <a:ln w="9525" cap="flat" cmpd="sng">
            <a:solidFill>
              <a:schemeClr val="dk1"/>
            </a:solidFill>
            <a:prstDash val="solid"/>
            <a:round/>
            <a:headEnd type="none" w="med" len="med"/>
            <a:tailEnd type="none" w="med" len="med"/>
          </a:ln>
        </p:spPr>
      </p:cxnSp>
      <p:sp>
        <p:nvSpPr>
          <p:cNvPr id="11" name="TextBox 10">
            <a:extLst>
              <a:ext uri="{FF2B5EF4-FFF2-40B4-BE49-F238E27FC236}">
                <a16:creationId xmlns:a16="http://schemas.microsoft.com/office/drawing/2014/main" id="{49CD02C4-994A-6E31-F29F-F796D4479A69}"/>
              </a:ext>
            </a:extLst>
          </p:cNvPr>
          <p:cNvSpPr txBox="1"/>
          <p:nvPr/>
        </p:nvSpPr>
        <p:spPr>
          <a:xfrm>
            <a:off x="2600601" y="713312"/>
            <a:ext cx="4205835" cy="1492716"/>
          </a:xfrm>
          <a:prstGeom prst="rect">
            <a:avLst/>
          </a:prstGeom>
          <a:noFill/>
        </p:spPr>
        <p:txBody>
          <a:bodyPr wrap="square">
            <a:spAutoFit/>
          </a:bodyPr>
          <a:lstStyle/>
          <a:p>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The Application can operate in Three Modes which are:</a:t>
            </a:r>
          </a:p>
          <a:p>
            <a:pPr marL="285750" indent="-285750">
              <a:lnSpc>
                <a:spcPct val="150000"/>
              </a:lnSpc>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Lane Keeping System</a:t>
            </a:r>
          </a:p>
          <a:p>
            <a:pPr marL="285750" indent="-285750">
              <a:lnSpc>
                <a:spcPct val="150000"/>
              </a:lnSpc>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Obstacle Avoiding System</a:t>
            </a:r>
          </a:p>
          <a:p>
            <a:pPr marL="285750" indent="-285750">
              <a:lnSpc>
                <a:spcPct val="150000"/>
              </a:lnSpc>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V2V</a:t>
            </a:r>
          </a:p>
          <a:p>
            <a:endParaRPr lang="en-US"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2" name="TextBox 11">
            <a:extLst>
              <a:ext uri="{FF2B5EF4-FFF2-40B4-BE49-F238E27FC236}">
                <a16:creationId xmlns:a16="http://schemas.microsoft.com/office/drawing/2014/main" id="{7AEA1F09-DCCB-21DD-8522-318C033A9677}"/>
              </a:ext>
            </a:extLst>
          </p:cNvPr>
          <p:cNvSpPr txBox="1"/>
          <p:nvPr/>
        </p:nvSpPr>
        <p:spPr>
          <a:xfrm>
            <a:off x="330010" y="2189270"/>
            <a:ext cx="3059458" cy="461665"/>
          </a:xfrm>
          <a:prstGeom prst="rect">
            <a:avLst/>
          </a:prstGeom>
          <a:noFill/>
        </p:spPr>
        <p:txBody>
          <a:bodyPr wrap="square" rtlCol="0">
            <a:spAutoFit/>
          </a:bodyPr>
          <a:lstStyle/>
          <a:p>
            <a:r>
              <a:rPr lang="en-US" sz="2400" b="1" dirty="0">
                <a:solidFill>
                  <a:schemeClr val="dk1"/>
                </a:solidFill>
                <a:latin typeface="Exo 2"/>
                <a:sym typeface="Exo 2"/>
              </a:rPr>
              <a:t>Component used</a:t>
            </a:r>
          </a:p>
        </p:txBody>
      </p:sp>
      <p:sp>
        <p:nvSpPr>
          <p:cNvPr id="14" name="TextBox 13">
            <a:extLst>
              <a:ext uri="{FF2B5EF4-FFF2-40B4-BE49-F238E27FC236}">
                <a16:creationId xmlns:a16="http://schemas.microsoft.com/office/drawing/2014/main" id="{B446C841-6C5D-0344-261B-DFBE5B1ABBC3}"/>
              </a:ext>
            </a:extLst>
          </p:cNvPr>
          <p:cNvSpPr txBox="1"/>
          <p:nvPr/>
        </p:nvSpPr>
        <p:spPr>
          <a:xfrm>
            <a:off x="446888" y="2692029"/>
            <a:ext cx="3190086" cy="2246769"/>
          </a:xfrm>
          <a:prstGeom prst="rect">
            <a:avLst/>
          </a:prstGeom>
          <a:noFill/>
        </p:spPr>
        <p:txBody>
          <a:bodyPr wrap="square">
            <a:spAutoFit/>
          </a:bodyPr>
          <a:lstStyle/>
          <a:p>
            <a:pPr marL="285750" indent="-2857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Four DC motor </a:t>
            </a:r>
          </a:p>
          <a:p>
            <a:pPr marL="285750" indent="-2857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DC motor Driver</a:t>
            </a:r>
          </a:p>
          <a:p>
            <a:pPr marL="285750" indent="-2857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Two Line follower sensors</a:t>
            </a:r>
          </a:p>
          <a:p>
            <a:pPr marL="285750" indent="-2857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IR Transmitter and Receiver LEDS</a:t>
            </a:r>
          </a:p>
          <a:p>
            <a:pPr marL="285750" indent="-2857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STM32F401CCU6</a:t>
            </a:r>
          </a:p>
          <a:p>
            <a:pPr marL="285750" indent="-2857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Raspberry pi 3</a:t>
            </a:r>
          </a:p>
          <a:p>
            <a:pPr marL="285750" indent="-2857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Power Bank to power the Raspberry pi</a:t>
            </a:r>
          </a:p>
          <a:p>
            <a:pPr marL="285750" indent="-2857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Servo motor</a:t>
            </a:r>
          </a:p>
          <a:p>
            <a:pPr marL="285750" indent="-2857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Ultrasonic Sensor</a:t>
            </a:r>
          </a:p>
          <a:p>
            <a:pPr marL="285750" indent="-2857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Optocoupler sensor </a:t>
            </a:r>
          </a:p>
        </p:txBody>
      </p:sp>
      <p:sp>
        <p:nvSpPr>
          <p:cNvPr id="15" name="TextBox 14">
            <a:extLst>
              <a:ext uri="{FF2B5EF4-FFF2-40B4-BE49-F238E27FC236}">
                <a16:creationId xmlns:a16="http://schemas.microsoft.com/office/drawing/2014/main" id="{B4B98798-3E2F-0188-12F1-2A150C708990}"/>
              </a:ext>
            </a:extLst>
          </p:cNvPr>
          <p:cNvSpPr txBox="1"/>
          <p:nvPr/>
        </p:nvSpPr>
        <p:spPr>
          <a:xfrm>
            <a:off x="5977862" y="2461196"/>
            <a:ext cx="3341398" cy="461665"/>
          </a:xfrm>
          <a:prstGeom prst="rect">
            <a:avLst/>
          </a:prstGeom>
          <a:noFill/>
        </p:spPr>
        <p:txBody>
          <a:bodyPr wrap="square" rtlCol="0">
            <a:spAutoFit/>
          </a:bodyPr>
          <a:lstStyle/>
          <a:p>
            <a:r>
              <a:rPr lang="en-US" sz="2400" b="1" dirty="0">
                <a:solidFill>
                  <a:schemeClr val="dk1"/>
                </a:solidFill>
                <a:latin typeface="Exo 2"/>
                <a:sym typeface="Exo 2"/>
              </a:rPr>
              <a:t>Hardware Snapshots</a:t>
            </a:r>
          </a:p>
        </p:txBody>
      </p:sp>
      <p:pic>
        <p:nvPicPr>
          <p:cNvPr id="5" name="Picture 4" descr="A device with wires and a battery&#10;&#10;Description automatically generated">
            <a:extLst>
              <a:ext uri="{FF2B5EF4-FFF2-40B4-BE49-F238E27FC236}">
                <a16:creationId xmlns:a16="http://schemas.microsoft.com/office/drawing/2014/main" id="{6CA97504-5342-5A3C-02FA-8F21527873B2}"/>
              </a:ext>
            </a:extLst>
          </p:cNvPr>
          <p:cNvPicPr>
            <a:picLocks noChangeAspect="1"/>
          </p:cNvPicPr>
          <p:nvPr/>
        </p:nvPicPr>
        <p:blipFill rotWithShape="1">
          <a:blip r:embed="rId4"/>
          <a:srcRect b="6569"/>
          <a:stretch/>
        </p:blipFill>
        <p:spPr>
          <a:xfrm rot="10800000">
            <a:off x="7520974" y="3104203"/>
            <a:ext cx="1547399" cy="1834595"/>
          </a:xfrm>
          <a:prstGeom prst="rect">
            <a:avLst/>
          </a:prstGeom>
          <a:ln>
            <a:solidFill>
              <a:srgbClr val="5F7D95"/>
            </a:solidFill>
          </a:ln>
        </p:spPr>
      </p:pic>
      <p:pic>
        <p:nvPicPr>
          <p:cNvPr id="7" name="Picture 6" descr="A robot with a black cover and wires&#10;&#10;Description automatically generated with medium confidence">
            <a:extLst>
              <a:ext uri="{FF2B5EF4-FFF2-40B4-BE49-F238E27FC236}">
                <a16:creationId xmlns:a16="http://schemas.microsoft.com/office/drawing/2014/main" id="{D31FC514-F01A-4971-67EE-5B607A459EE9}"/>
              </a:ext>
            </a:extLst>
          </p:cNvPr>
          <p:cNvPicPr>
            <a:picLocks noChangeAspect="1"/>
          </p:cNvPicPr>
          <p:nvPr/>
        </p:nvPicPr>
        <p:blipFill>
          <a:blip r:embed="rId5"/>
          <a:stretch>
            <a:fillRect/>
          </a:stretch>
        </p:blipFill>
        <p:spPr>
          <a:xfrm>
            <a:off x="5605198" y="3104197"/>
            <a:ext cx="1780716" cy="1834601"/>
          </a:xfrm>
          <a:prstGeom prst="rect">
            <a:avLst/>
          </a:prstGeom>
          <a:ln>
            <a:solidFill>
              <a:srgbClr val="78909C"/>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26" name="Google Shape;226;p35">
            <a:extLst>
              <a:ext uri="{FF2B5EF4-FFF2-40B4-BE49-F238E27FC236}">
                <a16:creationId xmlns:a16="http://schemas.microsoft.com/office/drawing/2014/main" id="{6004F2D1-FFE6-5E7B-1C4E-B8AA301D4D2C}"/>
              </a:ext>
            </a:extLst>
          </p:cNvPr>
          <p:cNvSpPr txBox="1">
            <a:spLocks/>
          </p:cNvSpPr>
          <p:nvPr/>
        </p:nvSpPr>
        <p:spPr>
          <a:xfrm>
            <a:off x="493745" y="1207263"/>
            <a:ext cx="6539664" cy="38309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sp>
        <p:nvSpPr>
          <p:cNvPr id="2" name="Google Shape;226;p35">
            <a:extLst>
              <a:ext uri="{FF2B5EF4-FFF2-40B4-BE49-F238E27FC236}">
                <a16:creationId xmlns:a16="http://schemas.microsoft.com/office/drawing/2014/main" id="{D71BCA2B-9C78-0DFC-57CA-E1AC7C00E150}"/>
              </a:ext>
            </a:extLst>
          </p:cNvPr>
          <p:cNvSpPr txBox="1">
            <a:spLocks/>
          </p:cNvSpPr>
          <p:nvPr/>
        </p:nvSpPr>
        <p:spPr>
          <a:xfrm>
            <a:off x="667157" y="1135380"/>
            <a:ext cx="7514579" cy="40081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p:txBody>
      </p:sp>
      <p:sp>
        <p:nvSpPr>
          <p:cNvPr id="8" name="Google Shape;374;p41">
            <a:extLst>
              <a:ext uri="{FF2B5EF4-FFF2-40B4-BE49-F238E27FC236}">
                <a16:creationId xmlns:a16="http://schemas.microsoft.com/office/drawing/2014/main" id="{CF1F8FDF-F63B-A0C0-B2DC-A9A71B0D9AA2}"/>
              </a:ext>
            </a:extLst>
          </p:cNvPr>
          <p:cNvSpPr txBox="1">
            <a:spLocks noGrp="1"/>
          </p:cNvSpPr>
          <p:nvPr>
            <p:ph type="ctrTitle"/>
          </p:nvPr>
        </p:nvSpPr>
        <p:spPr>
          <a:xfrm>
            <a:off x="1964850" y="25715"/>
            <a:ext cx="5214300" cy="6845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Lane Keeping System</a:t>
            </a:r>
          </a:p>
        </p:txBody>
      </p:sp>
      <p:sp>
        <p:nvSpPr>
          <p:cNvPr id="9" name="TextBox 8">
            <a:extLst>
              <a:ext uri="{FF2B5EF4-FFF2-40B4-BE49-F238E27FC236}">
                <a16:creationId xmlns:a16="http://schemas.microsoft.com/office/drawing/2014/main" id="{650A8C93-886C-D8A7-2ACB-6F41746405E4}"/>
              </a:ext>
            </a:extLst>
          </p:cNvPr>
          <p:cNvSpPr txBox="1"/>
          <p:nvPr/>
        </p:nvSpPr>
        <p:spPr>
          <a:xfrm>
            <a:off x="432131" y="799660"/>
            <a:ext cx="6228935" cy="738664"/>
          </a:xfrm>
          <a:prstGeom prst="rect">
            <a:avLst/>
          </a:prstGeom>
          <a:noFill/>
        </p:spPr>
        <p:txBody>
          <a:bodyPr wrap="square">
            <a:spAutoFit/>
          </a:bodyPr>
          <a:lstStyle/>
          <a:p>
            <a:pPr algn="just"/>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A Lane Keeping System utilizes sensors to monitor the vehicle's position on a designated path. Real-time data processing allows the system to autonomously adjust the steering, keeping the RC car aligned within the lane by applying steering torque. </a:t>
            </a:r>
          </a:p>
        </p:txBody>
      </p:sp>
      <p:graphicFrame>
        <p:nvGraphicFramePr>
          <p:cNvPr id="10" name="Table 9">
            <a:extLst>
              <a:ext uri="{FF2B5EF4-FFF2-40B4-BE49-F238E27FC236}">
                <a16:creationId xmlns:a16="http://schemas.microsoft.com/office/drawing/2014/main" id="{7D50040E-3A38-9A76-D70D-FA7BE4604191}"/>
              </a:ext>
            </a:extLst>
          </p:cNvPr>
          <p:cNvGraphicFramePr>
            <a:graphicFrameLocks noGrp="1"/>
          </p:cNvGraphicFramePr>
          <p:nvPr>
            <p:extLst>
              <p:ext uri="{D42A27DB-BD31-4B8C-83A1-F6EECF244321}">
                <p14:modId xmlns:p14="http://schemas.microsoft.com/office/powerpoint/2010/main" val="1041923966"/>
              </p:ext>
            </p:extLst>
          </p:nvPr>
        </p:nvGraphicFramePr>
        <p:xfrm>
          <a:off x="549643" y="2571750"/>
          <a:ext cx="7749605" cy="2101835"/>
        </p:xfrm>
        <a:graphic>
          <a:graphicData uri="http://schemas.openxmlformats.org/drawingml/2006/table">
            <a:tbl>
              <a:tblPr firstRow="1" bandRow="1">
                <a:tableStyleId>{F5AB1C69-6EDB-4FF4-983F-18BD219EF322}</a:tableStyleId>
              </a:tblPr>
              <a:tblGrid>
                <a:gridCol w="412984">
                  <a:extLst>
                    <a:ext uri="{9D8B030D-6E8A-4147-A177-3AD203B41FA5}">
                      <a16:colId xmlns:a16="http://schemas.microsoft.com/office/drawing/2014/main" val="2312039361"/>
                    </a:ext>
                  </a:extLst>
                </a:gridCol>
                <a:gridCol w="2703653">
                  <a:extLst>
                    <a:ext uri="{9D8B030D-6E8A-4147-A177-3AD203B41FA5}">
                      <a16:colId xmlns:a16="http://schemas.microsoft.com/office/drawing/2014/main" val="2130529149"/>
                    </a:ext>
                  </a:extLst>
                </a:gridCol>
                <a:gridCol w="2336580">
                  <a:extLst>
                    <a:ext uri="{9D8B030D-6E8A-4147-A177-3AD203B41FA5}">
                      <a16:colId xmlns:a16="http://schemas.microsoft.com/office/drawing/2014/main" val="2860711478"/>
                    </a:ext>
                  </a:extLst>
                </a:gridCol>
                <a:gridCol w="1189484">
                  <a:extLst>
                    <a:ext uri="{9D8B030D-6E8A-4147-A177-3AD203B41FA5}">
                      <a16:colId xmlns:a16="http://schemas.microsoft.com/office/drawing/2014/main" val="2143053071"/>
                    </a:ext>
                  </a:extLst>
                </a:gridCol>
                <a:gridCol w="550015">
                  <a:extLst>
                    <a:ext uri="{9D8B030D-6E8A-4147-A177-3AD203B41FA5}">
                      <a16:colId xmlns:a16="http://schemas.microsoft.com/office/drawing/2014/main" val="384032638"/>
                    </a:ext>
                  </a:extLst>
                </a:gridCol>
                <a:gridCol w="556889">
                  <a:extLst>
                    <a:ext uri="{9D8B030D-6E8A-4147-A177-3AD203B41FA5}">
                      <a16:colId xmlns:a16="http://schemas.microsoft.com/office/drawing/2014/main" val="1062830812"/>
                    </a:ext>
                  </a:extLst>
                </a:gridCol>
              </a:tblGrid>
              <a:tr h="524539">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No.</a:t>
                      </a:r>
                    </a:p>
                  </a:txBody>
                  <a:tcPr anchor="ctr">
                    <a:solidFill>
                      <a:schemeClr val="tx1">
                        <a:lumMod val="50000"/>
                      </a:schemeClr>
                    </a:solidFill>
                  </a:tcPr>
                </a:tc>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Description</a:t>
                      </a:r>
                    </a:p>
                  </a:txBody>
                  <a:tcPr anchor="ctr"/>
                </a:tc>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Expected Result</a:t>
                      </a:r>
                    </a:p>
                  </a:txBody>
                  <a:tcPr anchor="ctr"/>
                </a:tc>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Actual Result</a:t>
                      </a:r>
                    </a:p>
                  </a:txBody>
                  <a:tcPr anchor="ctr"/>
                </a:tc>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Pass</a:t>
                      </a:r>
                    </a:p>
                  </a:txBody>
                  <a:tcPr anchor="ctr">
                    <a:solidFill>
                      <a:srgbClr val="00B050"/>
                    </a:solidFill>
                  </a:tcPr>
                </a:tc>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Fail</a:t>
                      </a:r>
                    </a:p>
                  </a:txBody>
                  <a:tcPr anchor="ctr">
                    <a:solidFill>
                      <a:srgbClr val="FF0000"/>
                    </a:solidFill>
                  </a:tcPr>
                </a:tc>
                <a:extLst>
                  <a:ext uri="{0D108BD9-81ED-4DB2-BD59-A6C34878D82A}">
                    <a16:rowId xmlns:a16="http://schemas.microsoft.com/office/drawing/2014/main" val="720883449"/>
                  </a:ext>
                </a:extLst>
              </a:tr>
              <a:tr h="482973">
                <a:tc>
                  <a:txBody>
                    <a:bodyPr/>
                    <a:lstStyle/>
                    <a:p>
                      <a:pPr marL="0" marR="0" algn="ctr">
                        <a:lnSpc>
                          <a:spcPct val="107000"/>
                        </a:lnSpc>
                        <a:spcBef>
                          <a:spcPts val="0"/>
                        </a:spcBef>
                        <a:spcAft>
                          <a:spcPts val="0"/>
                        </a:spcAft>
                      </a:pPr>
                      <a:r>
                        <a:rPr lang="en-US" sz="1100">
                          <a:effectLst/>
                          <a:latin typeface="Roboto Condensed Light" panose="02000000000000000000" pitchFamily="2" charset="0"/>
                          <a:ea typeface="Roboto Condensed Light" panose="02000000000000000000" pitchFamily="2" charset="0"/>
                          <a:cs typeface="Roboto Condensed Light" panose="02000000000000000000" pitchFamily="2" charset="0"/>
                        </a:rPr>
                        <a:t>1</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DC motors operation</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Run the Dc motor forward and reverse</a:t>
                      </a:r>
                    </a:p>
                  </a:txBody>
                  <a:tcPr marL="68580" marR="68580" marT="0" marB="0" anchor="ctr"/>
                </a:tc>
                <a:tc>
                  <a:txBody>
                    <a:bodyPr/>
                    <a:lstStyle/>
                    <a:p>
                      <a:pPr marL="0" marR="0" algn="ctr">
                        <a:lnSpc>
                          <a:spcPct val="107000"/>
                        </a:lnSpc>
                        <a:spcBef>
                          <a:spcPts val="0"/>
                        </a:spcBef>
                        <a:spcAft>
                          <a:spcPts val="0"/>
                        </a:spcAft>
                      </a:pPr>
                      <a:r>
                        <a:rPr lang="en-US" sz="1100">
                          <a:effectLst/>
                          <a:latin typeface="Roboto Condensed Light" panose="02000000000000000000" pitchFamily="2" charset="0"/>
                          <a:ea typeface="Roboto Condensed Light" panose="02000000000000000000" pitchFamily="2" charset="0"/>
                          <a:cs typeface="Roboto Condensed Light" panose="02000000000000000000" pitchFamily="2"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100" b="1"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100"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2218153249"/>
                  </a:ext>
                </a:extLst>
              </a:tr>
              <a:tr h="508764">
                <a:tc>
                  <a:txBody>
                    <a:bodyPr/>
                    <a:lstStyle/>
                    <a:p>
                      <a:pPr marL="0" marR="0" algn="ctr">
                        <a:lnSpc>
                          <a:spcPct val="107000"/>
                        </a:lnSpc>
                        <a:spcBef>
                          <a:spcPts val="0"/>
                        </a:spcBef>
                        <a:spcAft>
                          <a:spcPts val="0"/>
                        </a:spcAft>
                      </a:pPr>
                      <a:r>
                        <a:rPr lang="en-US" sz="1100">
                          <a:effectLst/>
                          <a:latin typeface="Roboto Condensed Light" panose="02000000000000000000" pitchFamily="2" charset="0"/>
                          <a:ea typeface="Roboto Condensed Light" panose="02000000000000000000" pitchFamily="2" charset="0"/>
                          <a:cs typeface="Roboto Condensed Light" panose="02000000000000000000" pitchFamily="2" charset="0"/>
                        </a:rPr>
                        <a:t>2</a:t>
                      </a:r>
                    </a:p>
                  </a:txBody>
                  <a:tcPr marL="68580" marR="68580" marT="0" marB="0" anchor="ctr"/>
                </a:tc>
                <a:tc>
                  <a:txBody>
                    <a:bodyPr/>
                    <a:lstStyle/>
                    <a:p>
                      <a:pPr marL="0" marR="0" algn="ctr">
                        <a:lnSpc>
                          <a:spcPct val="107000"/>
                        </a:lnSpc>
                        <a:spcBef>
                          <a:spcPts val="0"/>
                        </a:spcBef>
                        <a:spcAft>
                          <a:spcPts val="0"/>
                        </a:spcAft>
                      </a:pPr>
                      <a:r>
                        <a:rPr lang="en-US" sz="1100">
                          <a:effectLst/>
                          <a:latin typeface="Roboto Condensed Light" panose="02000000000000000000" pitchFamily="2" charset="0"/>
                          <a:ea typeface="Roboto Condensed Light" panose="02000000000000000000" pitchFamily="2" charset="0"/>
                          <a:cs typeface="Roboto Condensed Light" panose="02000000000000000000" pitchFamily="2" charset="0"/>
                        </a:rPr>
                        <a:t>Testing Line follower sensor with external interrupts</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Get a rising edge whenever detecting a line </a:t>
                      </a:r>
                    </a:p>
                  </a:txBody>
                  <a:tcPr marL="68580" marR="68580" marT="0" marB="0" anchor="ctr"/>
                </a:tc>
                <a:tc>
                  <a:txBody>
                    <a:bodyPr/>
                    <a:lstStyle/>
                    <a:p>
                      <a:pPr marL="0" marR="0" algn="ctr">
                        <a:lnSpc>
                          <a:spcPct val="107000"/>
                        </a:lnSpc>
                        <a:spcBef>
                          <a:spcPts val="0"/>
                        </a:spcBef>
                        <a:spcAft>
                          <a:spcPts val="0"/>
                        </a:spcAft>
                      </a:pPr>
                      <a:r>
                        <a:rPr lang="en-US" sz="1100">
                          <a:effectLst/>
                          <a:latin typeface="Roboto Condensed Light" panose="02000000000000000000" pitchFamily="2" charset="0"/>
                          <a:ea typeface="Roboto Condensed Light" panose="02000000000000000000" pitchFamily="2" charset="0"/>
                          <a:cs typeface="Roboto Condensed Light" panose="02000000000000000000" pitchFamily="2"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100" b="1">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10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136747985"/>
                  </a:ext>
                </a:extLst>
              </a:tr>
              <a:tr h="585559">
                <a:tc>
                  <a:txBody>
                    <a:bodyPr/>
                    <a:lstStyle/>
                    <a:p>
                      <a:pPr marL="0" marR="0" algn="ctr">
                        <a:lnSpc>
                          <a:spcPct val="107000"/>
                        </a:lnSpc>
                        <a:spcBef>
                          <a:spcPts val="0"/>
                        </a:spcBef>
                        <a:spcAft>
                          <a:spcPts val="0"/>
                        </a:spcAft>
                      </a:pPr>
                      <a:r>
                        <a:rPr lang="en-US" sz="1100">
                          <a:effectLst/>
                          <a:latin typeface="Roboto Condensed Light" panose="02000000000000000000" pitchFamily="2" charset="0"/>
                          <a:ea typeface="Roboto Condensed Light" panose="02000000000000000000" pitchFamily="2" charset="0"/>
                          <a:cs typeface="Roboto Condensed Light" panose="02000000000000000000" pitchFamily="2" charset="0"/>
                        </a:rPr>
                        <a:t>3</a:t>
                      </a:r>
                    </a:p>
                  </a:txBody>
                  <a:tcPr marL="68580" marR="68580" marT="0" marB="0" anchor="ctr"/>
                </a:tc>
                <a:tc>
                  <a:txBody>
                    <a:bodyPr/>
                    <a:lstStyle/>
                    <a:p>
                      <a:pPr marL="0" marR="0" algn="ctr">
                        <a:lnSpc>
                          <a:spcPct val="107000"/>
                        </a:lnSpc>
                        <a:spcBef>
                          <a:spcPts val="0"/>
                        </a:spcBef>
                        <a:spcAft>
                          <a:spcPts val="0"/>
                        </a:spcAft>
                      </a:pPr>
                      <a:r>
                        <a:rPr lang="en-US" sz="1100">
                          <a:effectLst/>
                          <a:latin typeface="Roboto Condensed Light" panose="02000000000000000000" pitchFamily="2" charset="0"/>
                          <a:ea typeface="Roboto Condensed Light" panose="02000000000000000000" pitchFamily="2" charset="0"/>
                          <a:cs typeface="Roboto Condensed Light" panose="02000000000000000000" pitchFamily="2" charset="0"/>
                        </a:rPr>
                        <a:t>Consolidating the entire project into a single function and verifying its functionality</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Lane keeping system integration</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100" b="1"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100"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dirty="0"/>
                    </a:p>
                  </a:txBody>
                  <a:tcPr/>
                </a:tc>
                <a:extLst>
                  <a:ext uri="{0D108BD9-81ED-4DB2-BD59-A6C34878D82A}">
                    <a16:rowId xmlns:a16="http://schemas.microsoft.com/office/drawing/2014/main" val="2028794815"/>
                  </a:ext>
                </a:extLst>
              </a:tr>
            </a:tbl>
          </a:graphicData>
        </a:graphic>
      </p:graphicFrame>
      <p:sp>
        <p:nvSpPr>
          <p:cNvPr id="3" name="TextBox 2">
            <a:extLst>
              <a:ext uri="{FF2B5EF4-FFF2-40B4-BE49-F238E27FC236}">
                <a16:creationId xmlns:a16="http://schemas.microsoft.com/office/drawing/2014/main" id="{82D8855B-D981-7D95-32DC-2FCDD27A8C5A}"/>
              </a:ext>
            </a:extLst>
          </p:cNvPr>
          <p:cNvSpPr txBox="1"/>
          <p:nvPr/>
        </p:nvSpPr>
        <p:spPr>
          <a:xfrm>
            <a:off x="432131" y="2017336"/>
            <a:ext cx="3059458" cy="369332"/>
          </a:xfrm>
          <a:prstGeom prst="rect">
            <a:avLst/>
          </a:prstGeom>
          <a:noFill/>
        </p:spPr>
        <p:txBody>
          <a:bodyPr wrap="square" rtlCol="0">
            <a:spAutoFit/>
          </a:bodyPr>
          <a:lstStyle/>
          <a:p>
            <a:r>
              <a:rPr lang="en-US" sz="1800" b="1" dirty="0">
                <a:solidFill>
                  <a:schemeClr val="dk1"/>
                </a:solidFill>
                <a:latin typeface="Exo 2"/>
                <a:sym typeface="Exo 2"/>
              </a:rPr>
              <a:t>Test Cases</a:t>
            </a:r>
          </a:p>
        </p:txBody>
      </p:sp>
    </p:spTree>
    <p:extLst>
      <p:ext uri="{BB962C8B-B14F-4D97-AF65-F5344CB8AC3E}">
        <p14:creationId xmlns:p14="http://schemas.microsoft.com/office/powerpoint/2010/main" val="844475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26" name="Google Shape;226;p35">
            <a:extLst>
              <a:ext uri="{FF2B5EF4-FFF2-40B4-BE49-F238E27FC236}">
                <a16:creationId xmlns:a16="http://schemas.microsoft.com/office/drawing/2014/main" id="{6004F2D1-FFE6-5E7B-1C4E-B8AA301D4D2C}"/>
              </a:ext>
            </a:extLst>
          </p:cNvPr>
          <p:cNvSpPr txBox="1">
            <a:spLocks/>
          </p:cNvSpPr>
          <p:nvPr/>
        </p:nvSpPr>
        <p:spPr>
          <a:xfrm>
            <a:off x="493745" y="1207263"/>
            <a:ext cx="6539664" cy="38309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sp>
        <p:nvSpPr>
          <p:cNvPr id="2" name="Google Shape;226;p35">
            <a:extLst>
              <a:ext uri="{FF2B5EF4-FFF2-40B4-BE49-F238E27FC236}">
                <a16:creationId xmlns:a16="http://schemas.microsoft.com/office/drawing/2014/main" id="{D71BCA2B-9C78-0DFC-57CA-E1AC7C00E150}"/>
              </a:ext>
            </a:extLst>
          </p:cNvPr>
          <p:cNvSpPr txBox="1">
            <a:spLocks/>
          </p:cNvSpPr>
          <p:nvPr/>
        </p:nvSpPr>
        <p:spPr>
          <a:xfrm>
            <a:off x="667157" y="1135380"/>
            <a:ext cx="7514579" cy="40081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p:txBody>
      </p:sp>
      <p:sp>
        <p:nvSpPr>
          <p:cNvPr id="8" name="Google Shape;374;p41">
            <a:extLst>
              <a:ext uri="{FF2B5EF4-FFF2-40B4-BE49-F238E27FC236}">
                <a16:creationId xmlns:a16="http://schemas.microsoft.com/office/drawing/2014/main" id="{CF1F8FDF-F63B-A0C0-B2DC-A9A71B0D9AA2}"/>
              </a:ext>
            </a:extLst>
          </p:cNvPr>
          <p:cNvSpPr txBox="1">
            <a:spLocks noGrp="1"/>
          </p:cNvSpPr>
          <p:nvPr>
            <p:ph type="ctrTitle"/>
          </p:nvPr>
        </p:nvSpPr>
        <p:spPr>
          <a:xfrm>
            <a:off x="1964850" y="25715"/>
            <a:ext cx="5214300" cy="6845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Obstacle Avoidance</a:t>
            </a:r>
          </a:p>
        </p:txBody>
      </p:sp>
      <p:sp>
        <p:nvSpPr>
          <p:cNvPr id="9" name="TextBox 8">
            <a:extLst>
              <a:ext uri="{FF2B5EF4-FFF2-40B4-BE49-F238E27FC236}">
                <a16:creationId xmlns:a16="http://schemas.microsoft.com/office/drawing/2014/main" id="{650A8C93-886C-D8A7-2ACB-6F41746405E4}"/>
              </a:ext>
            </a:extLst>
          </p:cNvPr>
          <p:cNvSpPr txBox="1"/>
          <p:nvPr/>
        </p:nvSpPr>
        <p:spPr>
          <a:xfrm>
            <a:off x="435121" y="644071"/>
            <a:ext cx="5575778" cy="738664"/>
          </a:xfrm>
          <a:prstGeom prst="rect">
            <a:avLst/>
          </a:prstGeom>
          <a:noFill/>
        </p:spPr>
        <p:txBody>
          <a:bodyPr wrap="square">
            <a:spAutoFit/>
          </a:bodyPr>
          <a:lstStyle/>
          <a:p>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Obstacle avoiding system prevents car accidents by detecting any moving objects. Taking decisions and measuring surrounding distances to select the best route to go through.</a:t>
            </a:r>
          </a:p>
        </p:txBody>
      </p:sp>
      <p:graphicFrame>
        <p:nvGraphicFramePr>
          <p:cNvPr id="10" name="Table 9">
            <a:extLst>
              <a:ext uri="{FF2B5EF4-FFF2-40B4-BE49-F238E27FC236}">
                <a16:creationId xmlns:a16="http://schemas.microsoft.com/office/drawing/2014/main" id="{7D50040E-3A38-9A76-D70D-FA7BE4604191}"/>
              </a:ext>
            </a:extLst>
          </p:cNvPr>
          <p:cNvGraphicFramePr>
            <a:graphicFrameLocks noGrp="1"/>
          </p:cNvGraphicFramePr>
          <p:nvPr>
            <p:extLst>
              <p:ext uri="{D42A27DB-BD31-4B8C-83A1-F6EECF244321}">
                <p14:modId xmlns:p14="http://schemas.microsoft.com/office/powerpoint/2010/main" val="355533072"/>
              </p:ext>
            </p:extLst>
          </p:nvPr>
        </p:nvGraphicFramePr>
        <p:xfrm>
          <a:off x="549643" y="2069198"/>
          <a:ext cx="7749605" cy="2818577"/>
        </p:xfrm>
        <a:graphic>
          <a:graphicData uri="http://schemas.openxmlformats.org/drawingml/2006/table">
            <a:tbl>
              <a:tblPr firstRow="1" bandRow="1">
                <a:tableStyleId>{F5AB1C69-6EDB-4FF4-983F-18BD219EF322}</a:tableStyleId>
              </a:tblPr>
              <a:tblGrid>
                <a:gridCol w="412984">
                  <a:extLst>
                    <a:ext uri="{9D8B030D-6E8A-4147-A177-3AD203B41FA5}">
                      <a16:colId xmlns:a16="http://schemas.microsoft.com/office/drawing/2014/main" val="2312039361"/>
                    </a:ext>
                  </a:extLst>
                </a:gridCol>
                <a:gridCol w="2703653">
                  <a:extLst>
                    <a:ext uri="{9D8B030D-6E8A-4147-A177-3AD203B41FA5}">
                      <a16:colId xmlns:a16="http://schemas.microsoft.com/office/drawing/2014/main" val="2130529149"/>
                    </a:ext>
                  </a:extLst>
                </a:gridCol>
                <a:gridCol w="2336580">
                  <a:extLst>
                    <a:ext uri="{9D8B030D-6E8A-4147-A177-3AD203B41FA5}">
                      <a16:colId xmlns:a16="http://schemas.microsoft.com/office/drawing/2014/main" val="2860711478"/>
                    </a:ext>
                  </a:extLst>
                </a:gridCol>
                <a:gridCol w="1189484">
                  <a:extLst>
                    <a:ext uri="{9D8B030D-6E8A-4147-A177-3AD203B41FA5}">
                      <a16:colId xmlns:a16="http://schemas.microsoft.com/office/drawing/2014/main" val="2143053071"/>
                    </a:ext>
                  </a:extLst>
                </a:gridCol>
                <a:gridCol w="550015">
                  <a:extLst>
                    <a:ext uri="{9D8B030D-6E8A-4147-A177-3AD203B41FA5}">
                      <a16:colId xmlns:a16="http://schemas.microsoft.com/office/drawing/2014/main" val="384032638"/>
                    </a:ext>
                  </a:extLst>
                </a:gridCol>
                <a:gridCol w="556889">
                  <a:extLst>
                    <a:ext uri="{9D8B030D-6E8A-4147-A177-3AD203B41FA5}">
                      <a16:colId xmlns:a16="http://schemas.microsoft.com/office/drawing/2014/main" val="1062830812"/>
                    </a:ext>
                  </a:extLst>
                </a:gridCol>
              </a:tblGrid>
              <a:tr h="413081">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No.</a:t>
                      </a:r>
                    </a:p>
                  </a:txBody>
                  <a:tcPr anchor="ctr">
                    <a:solidFill>
                      <a:schemeClr val="tx1">
                        <a:lumMod val="50000"/>
                      </a:schemeClr>
                    </a:solidFill>
                  </a:tcPr>
                </a:tc>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Description</a:t>
                      </a:r>
                    </a:p>
                  </a:txBody>
                  <a:tcPr anchor="ctr"/>
                </a:tc>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Expected Result</a:t>
                      </a:r>
                    </a:p>
                  </a:txBody>
                  <a:tcPr anchor="ctr"/>
                </a:tc>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Actual Result</a:t>
                      </a:r>
                    </a:p>
                  </a:txBody>
                  <a:tcPr anchor="ctr"/>
                </a:tc>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Pass</a:t>
                      </a:r>
                    </a:p>
                  </a:txBody>
                  <a:tcPr anchor="ctr">
                    <a:solidFill>
                      <a:srgbClr val="00B050"/>
                    </a:solidFill>
                  </a:tcPr>
                </a:tc>
                <a:tc>
                  <a:txBody>
                    <a:bodyPr/>
                    <a:lstStyle/>
                    <a:p>
                      <a:pPr algn="ctr"/>
                      <a:r>
                        <a:rPr lang="en-US" sz="1050" dirty="0">
                          <a:latin typeface="Roboto Condensed Light" panose="02000000000000000000" pitchFamily="2" charset="0"/>
                          <a:ea typeface="Roboto Condensed Light" panose="02000000000000000000" pitchFamily="2" charset="0"/>
                          <a:cs typeface="Roboto Condensed Light" panose="02000000000000000000" pitchFamily="2" charset="0"/>
                        </a:rPr>
                        <a:t>Fail</a:t>
                      </a:r>
                    </a:p>
                  </a:txBody>
                  <a:tcPr anchor="ctr">
                    <a:solidFill>
                      <a:srgbClr val="FF0000"/>
                    </a:solidFill>
                  </a:tcPr>
                </a:tc>
                <a:extLst>
                  <a:ext uri="{0D108BD9-81ED-4DB2-BD59-A6C34878D82A}">
                    <a16:rowId xmlns:a16="http://schemas.microsoft.com/office/drawing/2014/main" val="720883449"/>
                  </a:ext>
                </a:extLst>
              </a:tr>
              <a:tr h="560614">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1</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DC motors operation</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Run the Dc motor forward and reverse</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100" b="1"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100"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2218153249"/>
                  </a:ext>
                </a:extLst>
              </a:tr>
              <a:tr h="352203">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2</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Servo motor operation</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Move the Servo motor in different angles</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100" b="1">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10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136747985"/>
                  </a:ext>
                </a:extLst>
              </a:tr>
              <a:tr h="371451">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3</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Ultrasonic operation with ICU </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Get the distance from objects </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As Expected </a:t>
                      </a:r>
                    </a:p>
                  </a:txBody>
                  <a:tcPr marL="68580" marR="68580" marT="0" marB="0" anchor="ctr"/>
                </a:tc>
                <a:tc gridSpan="2">
                  <a:txBody>
                    <a:bodyPr/>
                    <a:lstStyle/>
                    <a:p>
                      <a:pPr marL="0" marR="0" algn="ctr">
                        <a:lnSpc>
                          <a:spcPct val="107000"/>
                        </a:lnSpc>
                        <a:spcBef>
                          <a:spcPts val="0"/>
                        </a:spcBef>
                        <a:spcAft>
                          <a:spcPts val="0"/>
                        </a:spcAft>
                      </a:pPr>
                      <a:r>
                        <a:rPr lang="en-US" sz="1100" b="1">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10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2028794815"/>
                  </a:ext>
                </a:extLst>
              </a:tr>
              <a:tr h="560614">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4 </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Testing Ultrasonic with the servo movement</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Getting distance for different angles</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100" b="1"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100"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3236187779"/>
                  </a:ext>
                </a:extLst>
              </a:tr>
              <a:tr h="560614">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5</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Consolidating the entire project into a single function and verifying its functionality</a:t>
                      </a:r>
                    </a:p>
                  </a:txBody>
                  <a:tcPr marL="68580" marR="68580" marT="0" marB="0" anchor="ctr"/>
                </a:tc>
                <a:tc>
                  <a:txBody>
                    <a:bodyPr/>
                    <a:lstStyle/>
                    <a:p>
                      <a:pPr marL="0" marR="0" algn="ctr">
                        <a:lnSpc>
                          <a:spcPct val="107000"/>
                        </a:lnSpc>
                        <a:spcBef>
                          <a:spcPts val="0"/>
                        </a:spcBef>
                        <a:spcAft>
                          <a:spcPts val="0"/>
                        </a:spcAft>
                      </a:pPr>
                      <a:r>
                        <a:rPr lang="en-US" sz="110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Obstacle avoiding car integration</a:t>
                      </a:r>
                    </a:p>
                  </a:txBody>
                  <a:tcPr marL="68580" marR="68580" marT="0" marB="0" anchor="ctr"/>
                </a:tc>
                <a:tc>
                  <a:txBody>
                    <a:bodyPr/>
                    <a:lstStyle/>
                    <a:p>
                      <a:pPr marL="0" marR="0" algn="ctr">
                        <a:lnSpc>
                          <a:spcPct val="107000"/>
                        </a:lnSpc>
                        <a:spcBef>
                          <a:spcPts val="0"/>
                        </a:spcBef>
                        <a:spcAft>
                          <a:spcPts val="0"/>
                        </a:spcAft>
                      </a:pPr>
                      <a:r>
                        <a:rPr lang="en-US" sz="1100">
                          <a:effectLst/>
                          <a:latin typeface="Roboto Condensed Light" panose="02000000000000000000" pitchFamily="2" charset="0"/>
                          <a:ea typeface="Roboto Condensed Light" panose="02000000000000000000" pitchFamily="2" charset="0"/>
                          <a:cs typeface="Roboto Condensed Light" panose="02000000000000000000" pitchFamily="2"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100" b="1"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100"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1670657840"/>
                  </a:ext>
                </a:extLst>
              </a:tr>
            </a:tbl>
          </a:graphicData>
        </a:graphic>
      </p:graphicFrame>
      <p:sp>
        <p:nvSpPr>
          <p:cNvPr id="3" name="TextBox 2">
            <a:extLst>
              <a:ext uri="{FF2B5EF4-FFF2-40B4-BE49-F238E27FC236}">
                <a16:creationId xmlns:a16="http://schemas.microsoft.com/office/drawing/2014/main" id="{82D8855B-D981-7D95-32DC-2FCDD27A8C5A}"/>
              </a:ext>
            </a:extLst>
          </p:cNvPr>
          <p:cNvSpPr txBox="1"/>
          <p:nvPr/>
        </p:nvSpPr>
        <p:spPr>
          <a:xfrm>
            <a:off x="435121" y="1558207"/>
            <a:ext cx="3059458" cy="369332"/>
          </a:xfrm>
          <a:prstGeom prst="rect">
            <a:avLst/>
          </a:prstGeom>
          <a:noFill/>
        </p:spPr>
        <p:txBody>
          <a:bodyPr wrap="square" rtlCol="0">
            <a:spAutoFit/>
          </a:bodyPr>
          <a:lstStyle/>
          <a:p>
            <a:r>
              <a:rPr lang="en-US" sz="1800" b="1" dirty="0">
                <a:solidFill>
                  <a:schemeClr val="dk1"/>
                </a:solidFill>
                <a:latin typeface="Exo 2"/>
                <a:sym typeface="Exo 2"/>
              </a:rPr>
              <a:t>Test Cases</a:t>
            </a:r>
          </a:p>
        </p:txBody>
      </p:sp>
    </p:spTree>
    <p:extLst>
      <p:ext uri="{BB962C8B-B14F-4D97-AF65-F5344CB8AC3E}">
        <p14:creationId xmlns:p14="http://schemas.microsoft.com/office/powerpoint/2010/main" val="4198984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26" name="Google Shape;226;p35">
            <a:extLst>
              <a:ext uri="{FF2B5EF4-FFF2-40B4-BE49-F238E27FC236}">
                <a16:creationId xmlns:a16="http://schemas.microsoft.com/office/drawing/2014/main" id="{6004F2D1-FFE6-5E7B-1C4E-B8AA301D4D2C}"/>
              </a:ext>
            </a:extLst>
          </p:cNvPr>
          <p:cNvSpPr txBox="1">
            <a:spLocks/>
          </p:cNvSpPr>
          <p:nvPr/>
        </p:nvSpPr>
        <p:spPr>
          <a:xfrm>
            <a:off x="493745" y="1207263"/>
            <a:ext cx="6539664" cy="38309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sp>
        <p:nvSpPr>
          <p:cNvPr id="2" name="Google Shape;226;p35">
            <a:extLst>
              <a:ext uri="{FF2B5EF4-FFF2-40B4-BE49-F238E27FC236}">
                <a16:creationId xmlns:a16="http://schemas.microsoft.com/office/drawing/2014/main" id="{D71BCA2B-9C78-0DFC-57CA-E1AC7C00E150}"/>
              </a:ext>
            </a:extLst>
          </p:cNvPr>
          <p:cNvSpPr txBox="1">
            <a:spLocks/>
          </p:cNvSpPr>
          <p:nvPr/>
        </p:nvSpPr>
        <p:spPr>
          <a:xfrm>
            <a:off x="667157" y="1135380"/>
            <a:ext cx="7514579" cy="40081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p:txBody>
      </p:sp>
      <p:sp>
        <p:nvSpPr>
          <p:cNvPr id="8" name="Google Shape;374;p41">
            <a:extLst>
              <a:ext uri="{FF2B5EF4-FFF2-40B4-BE49-F238E27FC236}">
                <a16:creationId xmlns:a16="http://schemas.microsoft.com/office/drawing/2014/main" id="{CF1F8FDF-F63B-A0C0-B2DC-A9A71B0D9AA2}"/>
              </a:ext>
            </a:extLst>
          </p:cNvPr>
          <p:cNvSpPr txBox="1">
            <a:spLocks noGrp="1"/>
          </p:cNvSpPr>
          <p:nvPr>
            <p:ph type="ctrTitle"/>
          </p:nvPr>
        </p:nvSpPr>
        <p:spPr>
          <a:xfrm>
            <a:off x="1964850" y="25715"/>
            <a:ext cx="5214300" cy="6845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Vehicle to Vehicle</a:t>
            </a:r>
          </a:p>
        </p:txBody>
      </p:sp>
      <p:pic>
        <p:nvPicPr>
          <p:cNvPr id="1026" name="Picture 2">
            <a:extLst>
              <a:ext uri="{FF2B5EF4-FFF2-40B4-BE49-F238E27FC236}">
                <a16:creationId xmlns:a16="http://schemas.microsoft.com/office/drawing/2014/main" id="{E60DFDAB-B9F1-DC9F-F8E0-4B329AABE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427" y="710305"/>
            <a:ext cx="6396038" cy="42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48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26" name="Google Shape;226;p35">
            <a:extLst>
              <a:ext uri="{FF2B5EF4-FFF2-40B4-BE49-F238E27FC236}">
                <a16:creationId xmlns:a16="http://schemas.microsoft.com/office/drawing/2014/main" id="{6004F2D1-FFE6-5E7B-1C4E-B8AA301D4D2C}"/>
              </a:ext>
            </a:extLst>
          </p:cNvPr>
          <p:cNvSpPr txBox="1">
            <a:spLocks/>
          </p:cNvSpPr>
          <p:nvPr/>
        </p:nvSpPr>
        <p:spPr>
          <a:xfrm>
            <a:off x="493745" y="1207263"/>
            <a:ext cx="6539664" cy="38309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Low">
              <a:lnSpc>
                <a:spcPct val="150000"/>
              </a:lnSpc>
              <a:buClr>
                <a:schemeClr val="dk1"/>
              </a:buClr>
              <a:buSzPts val="1100"/>
              <a:buFont typeface="+mj-lt"/>
              <a:buAutoNum type="arabicPeriod"/>
            </a:pPr>
            <a:endParaRPr lang="en-US" sz="1500" dirty="0">
              <a:solidFill>
                <a:schemeClr val="dk1"/>
              </a:solidFill>
              <a:latin typeface="Roboto Condensed Light"/>
              <a:ea typeface="Roboto Condensed Light"/>
              <a:cs typeface="Roboto Condensed Light"/>
              <a:sym typeface="Roboto Condensed Light"/>
            </a:endParaRPr>
          </a:p>
        </p:txBody>
      </p:sp>
      <p:sp>
        <p:nvSpPr>
          <p:cNvPr id="2" name="Google Shape;226;p35">
            <a:extLst>
              <a:ext uri="{FF2B5EF4-FFF2-40B4-BE49-F238E27FC236}">
                <a16:creationId xmlns:a16="http://schemas.microsoft.com/office/drawing/2014/main" id="{D71BCA2B-9C78-0DFC-57CA-E1AC7C00E150}"/>
              </a:ext>
            </a:extLst>
          </p:cNvPr>
          <p:cNvSpPr txBox="1">
            <a:spLocks/>
          </p:cNvSpPr>
          <p:nvPr/>
        </p:nvSpPr>
        <p:spPr>
          <a:xfrm>
            <a:off x="667157" y="1135380"/>
            <a:ext cx="7514579" cy="40081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a:p>
            <a:pPr algn="justLow">
              <a:buClr>
                <a:schemeClr val="dk1"/>
              </a:buClr>
              <a:buSzPts val="1100"/>
            </a:pPr>
            <a:endParaRPr lang="en-US" sz="1500" dirty="0">
              <a:solidFill>
                <a:schemeClr val="dk1"/>
              </a:solidFill>
              <a:latin typeface="Roboto Condensed Light"/>
              <a:ea typeface="Roboto Condensed Light"/>
              <a:cs typeface="Roboto Condensed Light"/>
              <a:sym typeface="Roboto Condensed Light"/>
            </a:endParaRPr>
          </a:p>
        </p:txBody>
      </p:sp>
      <p:sp>
        <p:nvSpPr>
          <p:cNvPr id="8" name="Google Shape;374;p41">
            <a:extLst>
              <a:ext uri="{FF2B5EF4-FFF2-40B4-BE49-F238E27FC236}">
                <a16:creationId xmlns:a16="http://schemas.microsoft.com/office/drawing/2014/main" id="{CF1F8FDF-F63B-A0C0-B2DC-A9A71B0D9AA2}"/>
              </a:ext>
            </a:extLst>
          </p:cNvPr>
          <p:cNvSpPr txBox="1">
            <a:spLocks noGrp="1"/>
          </p:cNvSpPr>
          <p:nvPr>
            <p:ph type="ctrTitle"/>
          </p:nvPr>
        </p:nvSpPr>
        <p:spPr>
          <a:xfrm>
            <a:off x="1964850" y="25715"/>
            <a:ext cx="5214300" cy="6845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Vehicle to Vehicle</a:t>
            </a:r>
          </a:p>
        </p:txBody>
      </p:sp>
      <p:sp>
        <p:nvSpPr>
          <p:cNvPr id="9" name="TextBox 8">
            <a:extLst>
              <a:ext uri="{FF2B5EF4-FFF2-40B4-BE49-F238E27FC236}">
                <a16:creationId xmlns:a16="http://schemas.microsoft.com/office/drawing/2014/main" id="{650A8C93-886C-D8A7-2ACB-6F41746405E4}"/>
              </a:ext>
            </a:extLst>
          </p:cNvPr>
          <p:cNvSpPr txBox="1"/>
          <p:nvPr/>
        </p:nvSpPr>
        <p:spPr>
          <a:xfrm>
            <a:off x="435121" y="517200"/>
            <a:ext cx="6130684" cy="954107"/>
          </a:xfrm>
          <a:prstGeom prst="rect">
            <a:avLst/>
          </a:prstGeom>
          <a:noFill/>
        </p:spPr>
        <p:txBody>
          <a:bodyPr wrap="square">
            <a:spAutoFit/>
          </a:bodyPr>
          <a:lstStyle/>
          <a:p>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V2V mode refers to a communication technology that enables direct communication between vehicles on the road. In V2V mode, vehicles exchange information with each other. This exchange of data allows vehicles to share important information such as speed and direction.</a:t>
            </a:r>
          </a:p>
        </p:txBody>
      </p:sp>
      <p:graphicFrame>
        <p:nvGraphicFramePr>
          <p:cNvPr id="10" name="Table 9">
            <a:extLst>
              <a:ext uri="{FF2B5EF4-FFF2-40B4-BE49-F238E27FC236}">
                <a16:creationId xmlns:a16="http://schemas.microsoft.com/office/drawing/2014/main" id="{7D50040E-3A38-9A76-D70D-FA7BE4604191}"/>
              </a:ext>
            </a:extLst>
          </p:cNvPr>
          <p:cNvGraphicFramePr>
            <a:graphicFrameLocks noGrp="1"/>
          </p:cNvGraphicFramePr>
          <p:nvPr/>
        </p:nvGraphicFramePr>
        <p:xfrm>
          <a:off x="667157" y="1962792"/>
          <a:ext cx="7749605" cy="2918450"/>
        </p:xfrm>
        <a:graphic>
          <a:graphicData uri="http://schemas.openxmlformats.org/drawingml/2006/table">
            <a:tbl>
              <a:tblPr firstRow="1" bandRow="1">
                <a:tableStyleId>{F5AB1C69-6EDB-4FF4-983F-18BD219EF322}</a:tableStyleId>
              </a:tblPr>
              <a:tblGrid>
                <a:gridCol w="412984">
                  <a:extLst>
                    <a:ext uri="{9D8B030D-6E8A-4147-A177-3AD203B41FA5}">
                      <a16:colId xmlns:a16="http://schemas.microsoft.com/office/drawing/2014/main" val="2312039361"/>
                    </a:ext>
                  </a:extLst>
                </a:gridCol>
                <a:gridCol w="1559931">
                  <a:extLst>
                    <a:ext uri="{9D8B030D-6E8A-4147-A177-3AD203B41FA5}">
                      <a16:colId xmlns:a16="http://schemas.microsoft.com/office/drawing/2014/main" val="2130529149"/>
                    </a:ext>
                  </a:extLst>
                </a:gridCol>
                <a:gridCol w="2172560">
                  <a:extLst>
                    <a:ext uri="{9D8B030D-6E8A-4147-A177-3AD203B41FA5}">
                      <a16:colId xmlns:a16="http://schemas.microsoft.com/office/drawing/2014/main" val="2860711478"/>
                    </a:ext>
                  </a:extLst>
                </a:gridCol>
                <a:gridCol w="2585070">
                  <a:extLst>
                    <a:ext uri="{9D8B030D-6E8A-4147-A177-3AD203B41FA5}">
                      <a16:colId xmlns:a16="http://schemas.microsoft.com/office/drawing/2014/main" val="2143053071"/>
                    </a:ext>
                  </a:extLst>
                </a:gridCol>
                <a:gridCol w="462171">
                  <a:extLst>
                    <a:ext uri="{9D8B030D-6E8A-4147-A177-3AD203B41FA5}">
                      <a16:colId xmlns:a16="http://schemas.microsoft.com/office/drawing/2014/main" val="384032638"/>
                    </a:ext>
                  </a:extLst>
                </a:gridCol>
                <a:gridCol w="556889">
                  <a:extLst>
                    <a:ext uri="{9D8B030D-6E8A-4147-A177-3AD203B41FA5}">
                      <a16:colId xmlns:a16="http://schemas.microsoft.com/office/drawing/2014/main" val="1062830812"/>
                    </a:ext>
                  </a:extLst>
                </a:gridCol>
              </a:tblGrid>
              <a:tr h="256675">
                <a:tc>
                  <a:txBody>
                    <a:bodyPr/>
                    <a:lstStyle/>
                    <a:p>
                      <a:pPr algn="ctr"/>
                      <a:r>
                        <a:rPr lang="en-US" sz="1000" dirty="0">
                          <a:latin typeface="Roboto Condensed Light" panose="02000000000000000000" pitchFamily="2" charset="0"/>
                          <a:ea typeface="Roboto Condensed Light" panose="02000000000000000000" pitchFamily="2" charset="0"/>
                          <a:cs typeface="Roboto Condensed Light" panose="02000000000000000000" pitchFamily="2" charset="0"/>
                        </a:rPr>
                        <a:t>No.</a:t>
                      </a:r>
                    </a:p>
                  </a:txBody>
                  <a:tcPr anchor="ctr">
                    <a:solidFill>
                      <a:schemeClr val="tx1">
                        <a:lumMod val="50000"/>
                      </a:schemeClr>
                    </a:solidFill>
                  </a:tcPr>
                </a:tc>
                <a:tc>
                  <a:txBody>
                    <a:bodyPr/>
                    <a:lstStyle/>
                    <a:p>
                      <a:pPr algn="ctr"/>
                      <a:r>
                        <a:rPr lang="en-US" sz="1000" dirty="0">
                          <a:latin typeface="Roboto Condensed Light" panose="02000000000000000000" pitchFamily="2" charset="0"/>
                          <a:ea typeface="Roboto Condensed Light" panose="02000000000000000000" pitchFamily="2" charset="0"/>
                          <a:cs typeface="Roboto Condensed Light" panose="02000000000000000000" pitchFamily="2" charset="0"/>
                        </a:rPr>
                        <a:t>Description</a:t>
                      </a:r>
                    </a:p>
                  </a:txBody>
                  <a:tcPr anchor="ctr"/>
                </a:tc>
                <a:tc>
                  <a:txBody>
                    <a:bodyPr/>
                    <a:lstStyle/>
                    <a:p>
                      <a:pPr algn="ctr"/>
                      <a:r>
                        <a:rPr lang="en-US" sz="1000" dirty="0">
                          <a:latin typeface="Roboto Condensed Light" panose="02000000000000000000" pitchFamily="2" charset="0"/>
                          <a:ea typeface="Roboto Condensed Light" panose="02000000000000000000" pitchFamily="2" charset="0"/>
                          <a:cs typeface="Roboto Condensed Light" panose="02000000000000000000" pitchFamily="2" charset="0"/>
                        </a:rPr>
                        <a:t>Expected Result</a:t>
                      </a:r>
                    </a:p>
                  </a:txBody>
                  <a:tcPr anchor="ctr"/>
                </a:tc>
                <a:tc>
                  <a:txBody>
                    <a:bodyPr/>
                    <a:lstStyle/>
                    <a:p>
                      <a:pPr algn="ctr"/>
                      <a:r>
                        <a:rPr lang="en-US" sz="1000" dirty="0">
                          <a:latin typeface="Roboto Condensed Light" panose="02000000000000000000" pitchFamily="2" charset="0"/>
                          <a:ea typeface="Roboto Condensed Light" panose="02000000000000000000" pitchFamily="2" charset="0"/>
                          <a:cs typeface="Roboto Condensed Light" panose="02000000000000000000" pitchFamily="2" charset="0"/>
                        </a:rPr>
                        <a:t>Actual Result</a:t>
                      </a:r>
                    </a:p>
                  </a:txBody>
                  <a:tcPr anchor="ctr"/>
                </a:tc>
                <a:tc>
                  <a:txBody>
                    <a:bodyPr/>
                    <a:lstStyle/>
                    <a:p>
                      <a:pPr algn="ctr"/>
                      <a:r>
                        <a:rPr lang="en-US" sz="1000" dirty="0">
                          <a:latin typeface="Roboto Condensed Light" panose="02000000000000000000" pitchFamily="2" charset="0"/>
                          <a:ea typeface="Roboto Condensed Light" panose="02000000000000000000" pitchFamily="2" charset="0"/>
                          <a:cs typeface="Roboto Condensed Light" panose="02000000000000000000" pitchFamily="2" charset="0"/>
                        </a:rPr>
                        <a:t>Pass</a:t>
                      </a:r>
                    </a:p>
                  </a:txBody>
                  <a:tcPr anchor="ctr">
                    <a:solidFill>
                      <a:srgbClr val="00B050"/>
                    </a:solidFill>
                  </a:tcPr>
                </a:tc>
                <a:tc>
                  <a:txBody>
                    <a:bodyPr/>
                    <a:lstStyle/>
                    <a:p>
                      <a:pPr algn="ctr"/>
                      <a:r>
                        <a:rPr lang="en-US" sz="1000" dirty="0">
                          <a:latin typeface="Roboto Condensed Light" panose="02000000000000000000" pitchFamily="2" charset="0"/>
                          <a:ea typeface="Roboto Condensed Light" panose="02000000000000000000" pitchFamily="2" charset="0"/>
                          <a:cs typeface="Roboto Condensed Light" panose="02000000000000000000" pitchFamily="2" charset="0"/>
                        </a:rPr>
                        <a:t>Fail</a:t>
                      </a:r>
                    </a:p>
                  </a:txBody>
                  <a:tcPr anchor="ctr">
                    <a:solidFill>
                      <a:srgbClr val="FF0000"/>
                    </a:solidFill>
                  </a:tcPr>
                </a:tc>
                <a:extLst>
                  <a:ext uri="{0D108BD9-81ED-4DB2-BD59-A6C34878D82A}">
                    <a16:rowId xmlns:a16="http://schemas.microsoft.com/office/drawing/2014/main" val="720883449"/>
                  </a:ext>
                </a:extLst>
              </a:tr>
              <a:tr h="599452">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1</a:t>
                      </a:r>
                    </a:p>
                  </a:txBody>
                  <a:tcPr marL="68580" marR="68580" marT="0" marB="0" anchor="ctr"/>
                </a:tc>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IR transmitter Driver</a:t>
                      </a:r>
                    </a:p>
                  </a:txBody>
                  <a:tcPr marL="68580" marR="68580" marT="0" marB="0" anchor="ctr"/>
                </a:tc>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Sending command and data frame with IR </a:t>
                      </a:r>
                      <a:r>
                        <a:rPr lang="en-US" sz="1050" dirty="0" err="1">
                          <a:effectLst/>
                          <a:latin typeface="Roboto Condensed Light" panose="02000000000000000000" pitchFamily="2" charset="0"/>
                          <a:ea typeface="Roboto Condensed Light" panose="02000000000000000000" pitchFamily="2" charset="0"/>
                          <a:cs typeface="Roboto Condensed Light" panose="02000000000000000000" pitchFamily="2" charset="0"/>
                        </a:rPr>
                        <a:t>Leds</a:t>
                      </a: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 by generating accurate PWM signals with specific duty cycle and frequency</a:t>
                      </a:r>
                    </a:p>
                  </a:txBody>
                  <a:tcPr marL="68580" marR="68580" marT="0" marB="0" anchor="ctr"/>
                </a:tc>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050" b="1"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050"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2218153249"/>
                  </a:ext>
                </a:extLst>
              </a:tr>
              <a:tr h="599452">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2</a:t>
                      </a:r>
                    </a:p>
                  </a:txBody>
                  <a:tcPr marL="68580" marR="68580" marT="0" marB="0" anchor="ctr"/>
                </a:tc>
                <a:tc>
                  <a:txBody>
                    <a:bodyPr/>
                    <a:lstStyle/>
                    <a:p>
                      <a:pPr marL="0" marR="0" algn="ctr">
                        <a:lnSpc>
                          <a:spcPct val="107000"/>
                        </a:lnSpc>
                        <a:spcBef>
                          <a:spcPts val="0"/>
                        </a:spcBef>
                        <a:spcAft>
                          <a:spcPts val="0"/>
                        </a:spcAft>
                      </a:pPr>
                      <a:r>
                        <a:rPr lang="en-US" sz="1050">
                          <a:effectLst/>
                          <a:latin typeface="Roboto Condensed Light" panose="02000000000000000000" pitchFamily="2" charset="0"/>
                          <a:ea typeface="Roboto Condensed Light" panose="02000000000000000000" pitchFamily="2" charset="0"/>
                          <a:cs typeface="Roboto Condensed Light" panose="02000000000000000000" pitchFamily="2" charset="0"/>
                        </a:rPr>
                        <a:t>IR receiver Driver</a:t>
                      </a:r>
                    </a:p>
                  </a:txBody>
                  <a:tcPr marL="68580" marR="68580" marT="0" marB="0" anchor="ctr"/>
                </a:tc>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Receiving data with IR </a:t>
                      </a:r>
                      <a:r>
                        <a:rPr lang="en-US" sz="1050" dirty="0" err="1">
                          <a:effectLst/>
                          <a:latin typeface="Roboto Condensed Light" panose="02000000000000000000" pitchFamily="2" charset="0"/>
                          <a:ea typeface="Roboto Condensed Light" panose="02000000000000000000" pitchFamily="2" charset="0"/>
                          <a:cs typeface="Roboto Condensed Light" panose="02000000000000000000" pitchFamily="2" charset="0"/>
                        </a:rPr>
                        <a:t>Leds</a:t>
                      </a: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 according to the command and data frame sent by IR transmitter </a:t>
                      </a:r>
                    </a:p>
                  </a:txBody>
                  <a:tcPr marL="68580" marR="68580" marT="0" marB="0" anchor="ctr"/>
                </a:tc>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050" b="1">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05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136747985"/>
                  </a:ext>
                </a:extLst>
              </a:tr>
              <a:tr h="296374">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3</a:t>
                      </a:r>
                    </a:p>
                  </a:txBody>
                  <a:tcPr marL="68580" marR="68580" marT="0" marB="0" anchor="ctr"/>
                </a:tc>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Optocoupler sensor operation</a:t>
                      </a:r>
                    </a:p>
                  </a:txBody>
                  <a:tcPr marL="68580" marR="68580" marT="0" marB="0" anchor="ctr"/>
                </a:tc>
                <a:tc>
                  <a:txBody>
                    <a:bodyPr/>
                    <a:lstStyle/>
                    <a:p>
                      <a:pPr marL="0" marR="0" algn="ctr">
                        <a:lnSpc>
                          <a:spcPct val="107000"/>
                        </a:lnSpc>
                        <a:spcBef>
                          <a:spcPts val="0"/>
                        </a:spcBef>
                        <a:spcAft>
                          <a:spcPts val="0"/>
                        </a:spcAft>
                      </a:pPr>
                      <a:r>
                        <a:rPr lang="en-US" sz="1050">
                          <a:effectLst/>
                          <a:latin typeface="Roboto Condensed Light" panose="02000000000000000000" pitchFamily="2" charset="0"/>
                          <a:ea typeface="Roboto Condensed Light" panose="02000000000000000000" pitchFamily="2" charset="0"/>
                          <a:cs typeface="Roboto Condensed Light" panose="02000000000000000000" pitchFamily="2" charset="0"/>
                        </a:rPr>
                        <a:t>Get the Dc motor RPM </a:t>
                      </a:r>
                    </a:p>
                  </a:txBody>
                  <a:tcPr marL="68580" marR="68580" marT="0" marB="0" anchor="ctr"/>
                </a:tc>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As Expected</a:t>
                      </a:r>
                    </a:p>
                  </a:txBody>
                  <a:tcPr marL="68580" marR="68580" marT="0" marB="0" anchor="ctr"/>
                </a:tc>
                <a:tc gridSpan="2">
                  <a:txBody>
                    <a:bodyPr/>
                    <a:lstStyle/>
                    <a:p>
                      <a:pPr marL="0" marR="0" algn="ctr">
                        <a:lnSpc>
                          <a:spcPct val="107000"/>
                        </a:lnSpc>
                        <a:spcBef>
                          <a:spcPts val="0"/>
                        </a:spcBef>
                        <a:spcAft>
                          <a:spcPts val="0"/>
                        </a:spcAft>
                      </a:pPr>
                      <a:r>
                        <a:rPr lang="en-US" sz="1050" b="1">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05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2028794815"/>
                  </a:ext>
                </a:extLst>
              </a:tr>
              <a:tr h="1054069">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4</a:t>
                      </a:r>
                    </a:p>
                  </a:txBody>
                  <a:tcPr marL="68580" marR="68580" marT="0" marB="0" anchor="ctr"/>
                </a:tc>
                <a:tc>
                  <a:txBody>
                    <a:bodyPr/>
                    <a:lstStyle/>
                    <a:p>
                      <a:pPr marL="0" marR="0" algn="ctr">
                        <a:lnSpc>
                          <a:spcPct val="107000"/>
                        </a:lnSpc>
                        <a:spcBef>
                          <a:spcPts val="0"/>
                        </a:spcBef>
                        <a:spcAft>
                          <a:spcPts val="0"/>
                        </a:spcAft>
                      </a:pPr>
                      <a:r>
                        <a:rPr lang="en-US" sz="1050">
                          <a:effectLst/>
                          <a:latin typeface="Roboto Condensed Light" panose="02000000000000000000" pitchFamily="2" charset="0"/>
                          <a:ea typeface="Roboto Condensed Light" panose="02000000000000000000" pitchFamily="2" charset="0"/>
                          <a:cs typeface="Roboto Condensed Light" panose="02000000000000000000" pitchFamily="2" charset="0"/>
                        </a:rPr>
                        <a:t>Send distance measured by the front vehicle to the rear vehicle</a:t>
                      </a:r>
                    </a:p>
                  </a:txBody>
                  <a:tcPr marL="68580" marR="68580" marT="0" marB="0" anchor="ctr"/>
                </a:tc>
                <a:tc>
                  <a:txBody>
                    <a:bodyPr/>
                    <a:lstStyle/>
                    <a:p>
                      <a:pPr marL="0" marR="0" algn="ctr">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If the distance is less than specified value, the rear vehicle will stop  and If the distance is greater than specified value, the rear vehicle will move</a:t>
                      </a:r>
                    </a:p>
                  </a:txBody>
                  <a:tcPr marL="68580" marR="68580" marT="0" marB="0" anchor="ctr"/>
                </a:tc>
                <a:tc>
                  <a:txBody>
                    <a:bodyPr/>
                    <a:lstStyle/>
                    <a:p>
                      <a:pPr marL="0" marR="0" algn="l">
                        <a:lnSpc>
                          <a:spcPct val="107000"/>
                        </a:lnSpc>
                        <a:spcBef>
                          <a:spcPts val="0"/>
                        </a:spcBef>
                        <a:spcAft>
                          <a:spcPts val="0"/>
                        </a:spcAft>
                      </a:pPr>
                      <a:r>
                        <a:rPr lang="en-US" sz="1050" b="1"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Problem:</a:t>
                      </a:r>
                    </a:p>
                    <a:p>
                      <a:pPr marL="0" marR="0" algn="l">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IR transmitter and receiver modules weren’t accurate as we expected. </a:t>
                      </a:r>
                    </a:p>
                    <a:p>
                      <a:pPr marL="0" marR="0" algn="l">
                        <a:lnSpc>
                          <a:spcPct val="107000"/>
                        </a:lnSpc>
                        <a:spcBef>
                          <a:spcPts val="0"/>
                        </a:spcBef>
                        <a:spcAft>
                          <a:spcPts val="0"/>
                        </a:spcAft>
                      </a:pPr>
                      <a:r>
                        <a:rPr lang="en-US" sz="1050" b="1"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Solution:</a:t>
                      </a:r>
                    </a:p>
                    <a:p>
                      <a:pPr marL="0" marR="0" algn="l">
                        <a:lnSpc>
                          <a:spcPct val="107000"/>
                        </a:lnSpc>
                        <a:spcBef>
                          <a:spcPts val="0"/>
                        </a:spcBef>
                        <a:spcAft>
                          <a:spcPts val="0"/>
                        </a:spcAft>
                      </a:pPr>
                      <a:r>
                        <a:rPr lang="en-US" sz="1050" dirty="0">
                          <a:effectLst/>
                          <a:latin typeface="Roboto Condensed Light" panose="02000000000000000000" pitchFamily="2" charset="0"/>
                          <a:ea typeface="Roboto Condensed Light" panose="02000000000000000000" pitchFamily="2" charset="0"/>
                          <a:cs typeface="Roboto Condensed Light" panose="02000000000000000000" pitchFamily="2" charset="0"/>
                        </a:rPr>
                        <a:t>Providing an external power source for the IR modules made the system more stable.</a:t>
                      </a:r>
                    </a:p>
                  </a:txBody>
                  <a:tcPr marL="68580" marR="68580" marT="0" marB="0" anchor="ctr"/>
                </a:tc>
                <a:tc gridSpan="2">
                  <a:txBody>
                    <a:bodyPr/>
                    <a:lstStyle/>
                    <a:p>
                      <a:pPr marL="0" marR="0" algn="ctr">
                        <a:lnSpc>
                          <a:spcPct val="107000"/>
                        </a:lnSpc>
                        <a:spcBef>
                          <a:spcPts val="0"/>
                        </a:spcBef>
                        <a:spcAft>
                          <a:spcPts val="0"/>
                        </a:spcAft>
                      </a:pPr>
                      <a:r>
                        <a:rPr lang="en-US" sz="1050" b="1"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rPr>
                        <a:t>PASS</a:t>
                      </a:r>
                      <a:endParaRPr lang="en-US" sz="1050" dirty="0">
                        <a:solidFill>
                          <a:schemeClr val="bg1"/>
                        </a:solidFill>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68580" marR="68580" marT="0" marB="0" anchor="ctr">
                    <a:solidFill>
                      <a:srgbClr val="00B050"/>
                    </a:solidFill>
                  </a:tcPr>
                </a:tc>
                <a:tc hMerge="1">
                  <a:txBody>
                    <a:bodyPr/>
                    <a:lstStyle/>
                    <a:p>
                      <a:endParaRPr lang="en-US"/>
                    </a:p>
                  </a:txBody>
                  <a:tcPr/>
                </a:tc>
                <a:extLst>
                  <a:ext uri="{0D108BD9-81ED-4DB2-BD59-A6C34878D82A}">
                    <a16:rowId xmlns:a16="http://schemas.microsoft.com/office/drawing/2014/main" val="3236187779"/>
                  </a:ext>
                </a:extLst>
              </a:tr>
            </a:tbl>
          </a:graphicData>
        </a:graphic>
      </p:graphicFrame>
      <p:sp>
        <p:nvSpPr>
          <p:cNvPr id="3" name="TextBox 2">
            <a:extLst>
              <a:ext uri="{FF2B5EF4-FFF2-40B4-BE49-F238E27FC236}">
                <a16:creationId xmlns:a16="http://schemas.microsoft.com/office/drawing/2014/main" id="{82D8855B-D981-7D95-32DC-2FCDD27A8C5A}"/>
              </a:ext>
            </a:extLst>
          </p:cNvPr>
          <p:cNvSpPr txBox="1"/>
          <p:nvPr/>
        </p:nvSpPr>
        <p:spPr>
          <a:xfrm>
            <a:off x="441005" y="1486493"/>
            <a:ext cx="3059458" cy="369332"/>
          </a:xfrm>
          <a:prstGeom prst="rect">
            <a:avLst/>
          </a:prstGeom>
          <a:noFill/>
        </p:spPr>
        <p:txBody>
          <a:bodyPr wrap="square" rtlCol="0">
            <a:spAutoFit/>
          </a:bodyPr>
          <a:lstStyle/>
          <a:p>
            <a:r>
              <a:rPr lang="en-US" sz="1800" b="1" dirty="0">
                <a:solidFill>
                  <a:schemeClr val="dk1"/>
                </a:solidFill>
                <a:latin typeface="Exo 2"/>
                <a:sym typeface="Exo 2"/>
              </a:rPr>
              <a:t>Test Cases</a:t>
            </a:r>
          </a:p>
        </p:txBody>
      </p:sp>
    </p:spTree>
    <p:extLst>
      <p:ext uri="{BB962C8B-B14F-4D97-AF65-F5344CB8AC3E}">
        <p14:creationId xmlns:p14="http://schemas.microsoft.com/office/powerpoint/2010/main" val="3399790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0"/>
        <p:cNvGrpSpPr/>
        <p:nvPr/>
      </p:nvGrpSpPr>
      <p:grpSpPr>
        <a:xfrm>
          <a:off x="0" y="0"/>
          <a:ext cx="0" cy="0"/>
          <a:chOff x="0" y="0"/>
          <a:chExt cx="0" cy="0"/>
        </a:xfrm>
      </p:grpSpPr>
      <p:sp>
        <p:nvSpPr>
          <p:cNvPr id="431" name="Google Shape;431;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Vision</a:t>
            </a:r>
            <a:endParaRPr dirty="0"/>
          </a:p>
        </p:txBody>
      </p:sp>
      <p:sp>
        <p:nvSpPr>
          <p:cNvPr id="432" name="Google Shape;432;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433" name="Google Shape;433;p46"/>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434" name="Google Shape;434;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Tomorrow's brilliance starts with today's imagination.</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51" name="Google Shape;151;p30"/>
          <p:cNvSpPr txBox="1">
            <a:spLocks noGrp="1"/>
          </p:cNvSpPr>
          <p:nvPr>
            <p:ph type="ctrTitle" idx="2"/>
          </p:nvPr>
        </p:nvSpPr>
        <p:spPr>
          <a:xfrm>
            <a:off x="380101" y="200815"/>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W</a:t>
            </a:r>
            <a:r>
              <a:rPr lang="en" dirty="0"/>
              <a:t>ho are we</a:t>
            </a:r>
            <a:endParaRPr dirty="0"/>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Team members, Idea, </a:t>
            </a:r>
            <a:r>
              <a:rPr lang="en-US" dirty="0" err="1"/>
              <a:t>wokflow</a:t>
            </a:r>
            <a:r>
              <a:rPr lang="en-US" dirty="0"/>
              <a:t> and Timeline</a:t>
            </a:r>
          </a:p>
        </p:txBody>
      </p:sp>
      <p:sp>
        <p:nvSpPr>
          <p:cNvPr id="153" name="Google Shape;153;p30"/>
          <p:cNvSpPr txBox="1">
            <a:spLocks noGrp="1"/>
          </p:cNvSpPr>
          <p:nvPr>
            <p:ph type="ctrTitle" idx="9"/>
          </p:nvPr>
        </p:nvSpPr>
        <p:spPr>
          <a:xfrm>
            <a:off x="390446" y="210671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Bootloader</a:t>
            </a:r>
            <a:endParaRPr dirty="0"/>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Introduction to the FOTA and it’s security</a:t>
            </a:r>
          </a:p>
          <a:p>
            <a:pPr marL="0" lvl="0" indent="0" algn="r" rtl="0">
              <a:spcBef>
                <a:spcPts val="0"/>
              </a:spcBef>
              <a:spcAft>
                <a:spcPts val="0"/>
              </a:spcAft>
              <a:buNone/>
            </a:pPr>
            <a:endParaRPr lang="en-US" dirty="0"/>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61" name="Google Shape;161;p30"/>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62" name="Google Shape;162;p30"/>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44022" y="117241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Fota</a:t>
            </a:r>
            <a:endParaRPr dirty="0"/>
          </a:p>
        </p:txBody>
      </p:sp>
      <p:sp>
        <p:nvSpPr>
          <p:cNvPr id="164" name="Google Shape;164;p30"/>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indent="0"/>
            <a:r>
              <a:rPr lang="en-US" dirty="0"/>
              <a:t>Introduction to the bootloader with its features</a:t>
            </a:r>
          </a:p>
        </p:txBody>
      </p:sp>
      <p:sp>
        <p:nvSpPr>
          <p:cNvPr id="165" name="Google Shape;165;p30"/>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Applicatios</a:t>
            </a:r>
            <a:endParaRPr dirty="0"/>
          </a:p>
        </p:txBody>
      </p:sp>
      <p:sp>
        <p:nvSpPr>
          <p:cNvPr id="166" name="Google Shape;166;p30"/>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Obstacle Avoidance, Lane keeping system</a:t>
            </a:r>
          </a:p>
          <a:p>
            <a:pPr marL="0" lvl="0" indent="0" algn="l" rtl="0">
              <a:spcBef>
                <a:spcPts val="0"/>
              </a:spcBef>
              <a:spcAft>
                <a:spcPts val="0"/>
              </a:spcAft>
              <a:buNone/>
            </a:pPr>
            <a:r>
              <a:rPr lang="en-US" dirty="0"/>
              <a:t>And V2V</a:t>
            </a:r>
          </a:p>
        </p:txBody>
      </p:sp>
      <p:sp>
        <p:nvSpPr>
          <p:cNvPr id="167" name="Google Shape;167;p30"/>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Vision</a:t>
            </a:r>
            <a:endParaRPr dirty="0"/>
          </a:p>
        </p:txBody>
      </p:sp>
      <p:sp>
        <p:nvSpPr>
          <p:cNvPr id="168" name="Google Shape;168;p30"/>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Tomorrow's brilliance starts with today's imagination.</a:t>
            </a:r>
          </a:p>
        </p:txBody>
      </p:sp>
      <p:sp>
        <p:nvSpPr>
          <p:cNvPr id="169" name="Google Shape;169;p30"/>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t>
            </a:r>
            <a:r>
              <a:rPr lang="en" dirty="0"/>
              <a:t>onculsion</a:t>
            </a:r>
            <a:endParaRPr dirty="0"/>
          </a:p>
        </p:txBody>
      </p:sp>
      <p:sp>
        <p:nvSpPr>
          <p:cNvPr id="170" name="Google Shape;170;p30"/>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Summary and References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pic>
        <p:nvPicPr>
          <p:cNvPr id="5" name="Picture 4">
            <a:extLst>
              <a:ext uri="{FF2B5EF4-FFF2-40B4-BE49-F238E27FC236}">
                <a16:creationId xmlns:a16="http://schemas.microsoft.com/office/drawing/2014/main" id="{0D29A663-1881-156B-27C6-9595D6520D00}"/>
              </a:ext>
            </a:extLst>
          </p:cNvPr>
          <p:cNvPicPr>
            <a:picLocks noGrp="1" noRot="1" noChangeAspect="1" noMove="1" noResize="1" noEditPoints="1" noAdjustHandles="1" noChangeArrowheads="1" noChangeShapeType="1" noCrop="1"/>
          </p:cNvPicPr>
          <p:nvPr/>
        </p:nvPicPr>
        <p:blipFill>
          <a:blip r:embed="rId4"/>
          <a:stretch>
            <a:fillRect/>
          </a:stretch>
        </p:blipFill>
        <p:spPr>
          <a:xfrm>
            <a:off x="0" y="0"/>
            <a:ext cx="9144000" cy="5143500"/>
          </a:xfrm>
          <a:prstGeom prst="rect">
            <a:avLst/>
          </a:prstGeom>
        </p:spPr>
      </p:pic>
      <p:sp>
        <p:nvSpPr>
          <p:cNvPr id="3" name="Title 2">
            <a:extLst>
              <a:ext uri="{FF2B5EF4-FFF2-40B4-BE49-F238E27FC236}">
                <a16:creationId xmlns:a16="http://schemas.microsoft.com/office/drawing/2014/main" id="{91B175F5-0AEA-D23E-37B8-627A870FA420}"/>
              </a:ext>
            </a:extLst>
          </p:cNvPr>
          <p:cNvSpPr>
            <a:spLocks noGrp="1"/>
          </p:cNvSpPr>
          <p:nvPr>
            <p:ph type="ctrTitle"/>
          </p:nvPr>
        </p:nvSpPr>
        <p:spPr>
          <a:xfrm>
            <a:off x="948257" y="272327"/>
            <a:ext cx="6752887" cy="640733"/>
          </a:xfrm>
        </p:spPr>
        <p:txBody>
          <a:bodyPr/>
          <a:lstStyle/>
          <a:p>
            <a:r>
              <a:rPr lang="en-US" sz="2000" dirty="0"/>
              <a:t>A Glimpse into Tomorrow</a:t>
            </a:r>
          </a:p>
        </p:txBody>
      </p:sp>
      <p:sp>
        <p:nvSpPr>
          <p:cNvPr id="7" name="TextBox 6">
            <a:extLst>
              <a:ext uri="{FF2B5EF4-FFF2-40B4-BE49-F238E27FC236}">
                <a16:creationId xmlns:a16="http://schemas.microsoft.com/office/drawing/2014/main" id="{760DF0F9-CFBE-F3AE-DDC7-BE87C58B30C5}"/>
              </a:ext>
            </a:extLst>
          </p:cNvPr>
          <p:cNvSpPr txBox="1"/>
          <p:nvPr/>
        </p:nvSpPr>
        <p:spPr>
          <a:xfrm>
            <a:off x="2701722" y="1264341"/>
            <a:ext cx="4620126" cy="2614818"/>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Implement RTOS to schedule all tasks</a:t>
            </a:r>
          </a:p>
          <a:p>
            <a:pPr marL="285750" indent="-285750">
              <a:lnSpc>
                <a:spcPct val="200000"/>
              </a:lnSpc>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Strategic Integration: RTOS into FOTA</a:t>
            </a:r>
          </a:p>
          <a:p>
            <a:pPr marL="285750" indent="-285750">
              <a:lnSpc>
                <a:spcPct val="200000"/>
              </a:lnSpc>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Real-Time Responsiveness Enhancement</a:t>
            </a:r>
          </a:p>
          <a:p>
            <a:pPr marL="285750" indent="-285750">
              <a:lnSpc>
                <a:spcPct val="200000"/>
              </a:lnSpc>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Optimized Resource Management Excellence</a:t>
            </a:r>
          </a:p>
          <a:p>
            <a:pPr marL="285750" indent="-285750">
              <a:lnSpc>
                <a:spcPct val="200000"/>
              </a:lnSpc>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Bootloader Based on CAN Protocol</a:t>
            </a:r>
          </a:p>
          <a:p>
            <a:pPr marL="285750" indent="-285750">
              <a:lnSpc>
                <a:spcPct val="200000"/>
              </a:lnSpc>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cs typeface="Roboto Condensed Light" panose="02000000000000000000" pitchFamily="2" charset="0"/>
              </a:rPr>
              <a:t>Adaptive Cruise Control</a:t>
            </a:r>
          </a:p>
        </p:txBody>
      </p:sp>
      <p:cxnSp>
        <p:nvCxnSpPr>
          <p:cNvPr id="2" name="Google Shape;433;p46">
            <a:extLst>
              <a:ext uri="{FF2B5EF4-FFF2-40B4-BE49-F238E27FC236}">
                <a16:creationId xmlns:a16="http://schemas.microsoft.com/office/drawing/2014/main" id="{2CD42D41-36DE-371E-4030-A3035BC7F8A6}"/>
              </a:ext>
            </a:extLst>
          </p:cNvPr>
          <p:cNvCxnSpPr>
            <a:cxnSpLocks/>
          </p:cNvCxnSpPr>
          <p:nvPr/>
        </p:nvCxnSpPr>
        <p:spPr>
          <a:xfrm>
            <a:off x="2324100" y="739140"/>
            <a:ext cx="400812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6"/>
        <p:cNvGrpSpPr/>
        <p:nvPr/>
      </p:nvGrpSpPr>
      <p:grpSpPr>
        <a:xfrm>
          <a:off x="0" y="0"/>
          <a:ext cx="0" cy="0"/>
          <a:chOff x="0" y="0"/>
          <a:chExt cx="0" cy="0"/>
        </a:xfrm>
      </p:grpSpPr>
      <p:sp>
        <p:nvSpPr>
          <p:cNvPr id="557" name="Google Shape;557;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C</a:t>
            </a:r>
            <a:r>
              <a:rPr lang="en" dirty="0"/>
              <a:t>onclusion </a:t>
            </a:r>
            <a:endParaRPr dirty="0"/>
          </a:p>
        </p:txBody>
      </p:sp>
      <p:sp>
        <p:nvSpPr>
          <p:cNvPr id="558" name="Google Shape;558;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560" name="Google Shape;560;p49"/>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Summary and References</a:t>
            </a:r>
            <a:endParaRPr dirty="0"/>
          </a:p>
        </p:txBody>
      </p:sp>
      <p:cxnSp>
        <p:nvCxnSpPr>
          <p:cNvPr id="3" name="Google Shape;223;p35">
            <a:extLst>
              <a:ext uri="{FF2B5EF4-FFF2-40B4-BE49-F238E27FC236}">
                <a16:creationId xmlns:a16="http://schemas.microsoft.com/office/drawing/2014/main" id="{4793AB98-B6C8-993A-6825-1505F295723B}"/>
              </a:ext>
            </a:extLst>
          </p:cNvPr>
          <p:cNvCxnSpPr>
            <a:cxnSpLocks/>
          </p:cNvCxnSpPr>
          <p:nvPr/>
        </p:nvCxnSpPr>
        <p:spPr>
          <a:xfrm flipH="1">
            <a:off x="5417820" y="3476054"/>
            <a:ext cx="2369876" cy="0"/>
          </a:xfrm>
          <a:prstGeom prst="straightConnector1">
            <a:avLst/>
          </a:prstGeom>
          <a:noFill/>
          <a:ln w="9525" cap="flat" cmpd="sng">
            <a:solidFill>
              <a:schemeClr val="dk1"/>
            </a:solidFill>
            <a:prstDash val="solid"/>
            <a:round/>
            <a:headEnd type="none" w="med" len="med"/>
            <a:tailEnd type="none" w="med" len="med"/>
          </a:ln>
        </p:spPr>
      </p:cxnSp>
      <p:cxnSp>
        <p:nvCxnSpPr>
          <p:cNvPr id="6" name="Google Shape;223;p35">
            <a:extLst>
              <a:ext uri="{FF2B5EF4-FFF2-40B4-BE49-F238E27FC236}">
                <a16:creationId xmlns:a16="http://schemas.microsoft.com/office/drawing/2014/main" id="{5CC48348-AE8A-D6BA-B055-E03E25738544}"/>
              </a:ext>
            </a:extLst>
          </p:cNvPr>
          <p:cNvCxnSpPr>
            <a:cxnSpLocks/>
          </p:cNvCxnSpPr>
          <p:nvPr/>
        </p:nvCxnSpPr>
        <p:spPr>
          <a:xfrm>
            <a:off x="7044203" y="0"/>
            <a:ext cx="0" cy="2178475"/>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26" name="Google Shape;226;p35">
            <a:extLst>
              <a:ext uri="{FF2B5EF4-FFF2-40B4-BE49-F238E27FC236}">
                <a16:creationId xmlns:a16="http://schemas.microsoft.com/office/drawing/2014/main" id="{6004F2D1-FFE6-5E7B-1C4E-B8AA301D4D2C}"/>
              </a:ext>
            </a:extLst>
          </p:cNvPr>
          <p:cNvSpPr txBox="1">
            <a:spLocks/>
          </p:cNvSpPr>
          <p:nvPr/>
        </p:nvSpPr>
        <p:spPr>
          <a:xfrm>
            <a:off x="1333787" y="1394740"/>
            <a:ext cx="6242670" cy="31314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lnSpc>
                <a:spcPct val="150000"/>
              </a:lnSpc>
              <a:buClr>
                <a:schemeClr val="dk1"/>
              </a:buClr>
              <a:buSzPts val="1100"/>
            </a:pPr>
            <a:r>
              <a:rPr lang="en-US" sz="1500" dirty="0">
                <a:solidFill>
                  <a:schemeClr val="dk1"/>
                </a:solidFill>
                <a:latin typeface="Roboto Condensed Light"/>
                <a:ea typeface="Roboto Condensed Light"/>
                <a:cs typeface="Roboto Condensed Light"/>
                <a:sym typeface="Roboto Condensed Light"/>
              </a:rPr>
              <a:t>The seamless integration of Firmware Over-The-Air (FOTA) and Bootloader not only represents a technical achievement but signifies a transformative shift in the realm of connected devices. This conclusion marks not an endpoint but the beginning of a trajectory where our innovations contribute to a future of smarter, more adaptive, and resilient devices that will shape the technological landscape for years to come. Thank you for joining us on this journey into the future of device evolution.</a:t>
            </a:r>
          </a:p>
        </p:txBody>
      </p:sp>
      <p:cxnSp>
        <p:nvCxnSpPr>
          <p:cNvPr id="27" name="Google Shape;223;p35">
            <a:extLst>
              <a:ext uri="{FF2B5EF4-FFF2-40B4-BE49-F238E27FC236}">
                <a16:creationId xmlns:a16="http://schemas.microsoft.com/office/drawing/2014/main" id="{179764C1-D5C6-9E3F-4C3F-8D6A7CBE2D77}"/>
              </a:ext>
            </a:extLst>
          </p:cNvPr>
          <p:cNvCxnSpPr>
            <a:cxnSpLocks/>
          </p:cNvCxnSpPr>
          <p:nvPr/>
        </p:nvCxnSpPr>
        <p:spPr>
          <a:xfrm flipH="1">
            <a:off x="642831" y="617262"/>
            <a:ext cx="1381912" cy="1219341"/>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223;p35">
            <a:extLst>
              <a:ext uri="{FF2B5EF4-FFF2-40B4-BE49-F238E27FC236}">
                <a16:creationId xmlns:a16="http://schemas.microsoft.com/office/drawing/2014/main" id="{9D76E0C2-6B1B-FE79-382F-577CFA3DF32A}"/>
              </a:ext>
            </a:extLst>
          </p:cNvPr>
          <p:cNvCxnSpPr>
            <a:cxnSpLocks/>
          </p:cNvCxnSpPr>
          <p:nvPr/>
        </p:nvCxnSpPr>
        <p:spPr>
          <a:xfrm flipH="1">
            <a:off x="6969664" y="3555883"/>
            <a:ext cx="1381912" cy="1219341"/>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28598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pic>
        <p:nvPicPr>
          <p:cNvPr id="8" name="Picture 7">
            <a:extLst>
              <a:ext uri="{FF2B5EF4-FFF2-40B4-BE49-F238E27FC236}">
                <a16:creationId xmlns:a16="http://schemas.microsoft.com/office/drawing/2014/main" id="{F97EA1C3-D051-84BF-3741-4772285CC282}"/>
              </a:ext>
            </a:extLst>
          </p:cNvPr>
          <p:cNvPicPr>
            <a:picLocks noGrp="1" noRot="1" noChangeAspect="1" noMove="1" noResize="1" noEditPoints="1" noAdjustHandles="1" noChangeArrowheads="1" noChangeShapeType="1" noCrop="1"/>
          </p:cNvPicPr>
          <p:nvPr/>
        </p:nvPicPr>
        <p:blipFill>
          <a:blip r:embed="rId4"/>
          <a:stretch>
            <a:fillRect/>
          </a:stretch>
        </p:blipFill>
        <p:spPr>
          <a:xfrm>
            <a:off x="0" y="0"/>
            <a:ext cx="9144000" cy="5143500"/>
          </a:xfrm>
          <a:prstGeom prst="rect">
            <a:avLst/>
          </a:prstGeom>
        </p:spPr>
      </p:pic>
      <p:sp>
        <p:nvSpPr>
          <p:cNvPr id="215" name="Google Shape;215;p34"/>
          <p:cNvSpPr txBox="1">
            <a:spLocks noGrp="1"/>
          </p:cNvSpPr>
          <p:nvPr>
            <p:ph type="ctrTitle"/>
          </p:nvPr>
        </p:nvSpPr>
        <p:spPr>
          <a:xfrm flipH="1">
            <a:off x="2218049" y="2695898"/>
            <a:ext cx="6925951" cy="89721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Your Car’s New Software Is</a:t>
            </a:r>
            <a:endParaRPr lang="en-US" dirty="0">
              <a:solidFill>
                <a:srgbClr val="5F7D95"/>
              </a:solidFill>
              <a:effectLst/>
            </a:endParaRPr>
          </a:p>
        </p:txBody>
      </p:sp>
      <p:cxnSp>
        <p:nvCxnSpPr>
          <p:cNvPr id="217" name="Google Shape;217;p34"/>
          <p:cNvCxnSpPr>
            <a:cxnSpLocks/>
          </p:cNvCxnSpPr>
          <p:nvPr/>
        </p:nvCxnSpPr>
        <p:spPr>
          <a:xfrm>
            <a:off x="6270171" y="4195921"/>
            <a:ext cx="2873829"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 </a:t>
            </a:r>
            <a:endParaRPr dirty="0"/>
          </a:p>
        </p:txBody>
      </p:sp>
      <p:sp>
        <p:nvSpPr>
          <p:cNvPr id="3" name="TextBox 2">
            <a:extLst>
              <a:ext uri="{FF2B5EF4-FFF2-40B4-BE49-F238E27FC236}">
                <a16:creationId xmlns:a16="http://schemas.microsoft.com/office/drawing/2014/main" id="{D316CD51-80EC-2C68-DA6B-51C6EA43034E}"/>
              </a:ext>
            </a:extLst>
          </p:cNvPr>
          <p:cNvSpPr txBox="1"/>
          <p:nvPr/>
        </p:nvSpPr>
        <p:spPr>
          <a:xfrm>
            <a:off x="6097905" y="3483480"/>
            <a:ext cx="4682490" cy="646331"/>
          </a:xfrm>
          <a:prstGeom prst="rect">
            <a:avLst/>
          </a:prstGeom>
          <a:noFill/>
        </p:spPr>
        <p:txBody>
          <a:bodyPr wrap="square">
            <a:spAutoFit/>
          </a:bodyPr>
          <a:lstStyle/>
          <a:p>
            <a:r>
              <a:rPr lang="en-US" sz="3600" b="1" dirty="0">
                <a:solidFill>
                  <a:srgbClr val="5F7D95"/>
                </a:solidFill>
                <a:effectLst/>
                <a:latin typeface="Exo 2" panose="020B0604020202020204" charset="0"/>
              </a:rPr>
              <a:t>Update Now?</a:t>
            </a:r>
            <a:endParaRPr lang="en-US" sz="3600" b="1" dirty="0">
              <a:latin typeface="Exo 2" panose="020B0604020202020204" charset="0"/>
            </a:endParaRPr>
          </a:p>
        </p:txBody>
      </p:sp>
      <p:sp>
        <p:nvSpPr>
          <p:cNvPr id="4" name="TextBox 3">
            <a:extLst>
              <a:ext uri="{FF2B5EF4-FFF2-40B4-BE49-F238E27FC236}">
                <a16:creationId xmlns:a16="http://schemas.microsoft.com/office/drawing/2014/main" id="{40F97C28-712B-2014-F398-2AFFE3866E06}"/>
              </a:ext>
            </a:extLst>
          </p:cNvPr>
          <p:cNvSpPr txBox="1"/>
          <p:nvPr/>
        </p:nvSpPr>
        <p:spPr>
          <a:xfrm>
            <a:off x="4246245" y="3476483"/>
            <a:ext cx="1897380" cy="646331"/>
          </a:xfrm>
          <a:prstGeom prst="rect">
            <a:avLst/>
          </a:prstGeom>
          <a:noFill/>
        </p:spPr>
        <p:txBody>
          <a:bodyPr wrap="square" rtlCol="0">
            <a:spAutoFit/>
          </a:bodyPr>
          <a:lstStyle/>
          <a:p>
            <a:pPr algn="r">
              <a:buSzPts val="3600"/>
            </a:pPr>
            <a:r>
              <a:rPr lang="en-US" sz="3600" b="1" dirty="0">
                <a:solidFill>
                  <a:schemeClr val="dk1"/>
                </a:solidFill>
                <a:latin typeface="Exo 2"/>
                <a:sym typeface="Exo 2"/>
              </a:rPr>
              <a:t>Ready.</a:t>
            </a:r>
          </a:p>
        </p:txBody>
      </p:sp>
    </p:spTree>
    <p:extLst>
      <p:ext uri="{BB962C8B-B14F-4D97-AF65-F5344CB8AC3E}">
        <p14:creationId xmlns:p14="http://schemas.microsoft.com/office/powerpoint/2010/main" val="353111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2000"/>
                                        <p:tgtEl>
                                          <p:spTgt spid="215"/>
                                        </p:tgtEl>
                                      </p:cBhvr>
                                    </p:animEffect>
                                  </p:childTnLst>
                                </p:cTn>
                              </p:par>
                              <p:par>
                                <p:cTn id="8" presetID="22" presetClass="entr" presetSubtype="8" fill="hold" nodeType="withEffect">
                                  <p:stCondLst>
                                    <p:cond delay="17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600"/>
                                        <p:tgtEl>
                                          <p:spTgt spid="4">
                                            <p:txEl>
                                              <p:pRg st="0" end="0"/>
                                            </p:txEl>
                                          </p:spTgt>
                                        </p:tgtEl>
                                      </p:cBhvr>
                                    </p:animEffect>
                                  </p:childTnLst>
                                </p:cTn>
                              </p:par>
                            </p:childTnLst>
                          </p:cTn>
                        </p:par>
                        <p:par>
                          <p:cTn id="11" fill="hold">
                            <p:stCondLst>
                              <p:cond delay="2350"/>
                            </p:stCondLst>
                            <p:childTnLst>
                              <p:par>
                                <p:cTn id="12" presetID="42"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3350"/>
                            </p:stCondLst>
                            <p:childTnLst>
                              <p:par>
                                <p:cTn id="18" presetID="22" presetClass="entr" presetSubtype="2" fill="hold" nodeType="afterEffect">
                                  <p:stCondLst>
                                    <p:cond delay="0"/>
                                  </p:stCondLst>
                                  <p:childTnLst>
                                    <p:set>
                                      <p:cBhvr>
                                        <p:cTn id="19" dur="1" fill="hold">
                                          <p:stCondLst>
                                            <p:cond delay="0"/>
                                          </p:stCondLst>
                                        </p:cTn>
                                        <p:tgtEl>
                                          <p:spTgt spid="217"/>
                                        </p:tgtEl>
                                        <p:attrNameLst>
                                          <p:attrName>style.visibility</p:attrName>
                                        </p:attrNameLst>
                                      </p:cBhvr>
                                      <p:to>
                                        <p:strVal val="visible"/>
                                      </p:to>
                                    </p:set>
                                    <p:animEffect transition="in" filter="wipe(right)">
                                      <p:cBhvr>
                                        <p:cTn id="20" dur="750"/>
                                        <p:tgtEl>
                                          <p:spTgt spid="217"/>
                                        </p:tgtEl>
                                      </p:cBhvr>
                                    </p:animEffect>
                                  </p:childTnLst>
                                </p:cTn>
                              </p:par>
                            </p:childTnLst>
                          </p:cTn>
                        </p:par>
                        <p:par>
                          <p:cTn id="21" fill="hold">
                            <p:stCondLst>
                              <p:cond delay="4100"/>
                            </p:stCondLst>
                            <p:childTnLst>
                              <p:par>
                                <p:cTn id="22" presetID="26" presetClass="emph" presetSubtype="0" fill="hold" grpId="1" nodeType="afterEffect">
                                  <p:stCondLst>
                                    <p:cond delay="250"/>
                                  </p:stCondLst>
                                  <p:childTnLst>
                                    <p:animEffect transition="out" filter="fade">
                                      <p:cBhvr>
                                        <p:cTn id="23" dur="1000" tmFilter="0, 0; .2, .5; .8, .5; 1, 0"/>
                                        <p:tgtEl>
                                          <p:spTgt spid="3"/>
                                        </p:tgtEl>
                                      </p:cBhvr>
                                    </p:animEffect>
                                    <p:animScale>
                                      <p:cBhvr>
                                        <p:cTn id="24" dur="500" autoRev="1" fill="hold"/>
                                        <p:tgtEl>
                                          <p:spTgt spid="3"/>
                                        </p:tgtEl>
                                      </p:cBhvr>
                                      <p:by x="105000" y="105000"/>
                                    </p:animScale>
                                  </p:childTnLst>
                                </p:cTn>
                              </p:par>
                            </p:childTnLst>
                          </p:cTn>
                        </p:par>
                        <p:par>
                          <p:cTn id="25" fill="hold">
                            <p:stCondLst>
                              <p:cond delay="5350"/>
                            </p:stCondLst>
                            <p:childTnLst>
                              <p:par>
                                <p:cTn id="26" presetID="26" presetClass="emph" presetSubtype="0" fill="hold" grpId="2" nodeType="afterEffect">
                                  <p:stCondLst>
                                    <p:cond delay="0"/>
                                  </p:stCondLst>
                                  <p:childTnLst>
                                    <p:animEffect transition="out" filter="fade">
                                      <p:cBhvr>
                                        <p:cTn id="27" dur="1000" tmFilter="0, 0; .2, .5; .8, .5; 1, 0"/>
                                        <p:tgtEl>
                                          <p:spTgt spid="3"/>
                                        </p:tgtEl>
                                      </p:cBhvr>
                                    </p:animEffect>
                                    <p:animScale>
                                      <p:cBhvr>
                                        <p:cTn id="28" dur="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P spid="3" grpId="0"/>
      <p:bldP spid="3" grpId="1"/>
      <p:bldP spid="3" grpId="2"/>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pic>
        <p:nvPicPr>
          <p:cNvPr id="8" name="Picture 7">
            <a:extLst>
              <a:ext uri="{FF2B5EF4-FFF2-40B4-BE49-F238E27FC236}">
                <a16:creationId xmlns:a16="http://schemas.microsoft.com/office/drawing/2014/main" id="{F97EA1C3-D051-84BF-3741-4772285CC282}"/>
              </a:ext>
            </a:extLst>
          </p:cNvPr>
          <p:cNvPicPr>
            <a:picLocks noGrp="1" noRot="1" noChangeAspect="1" noMove="1" noResize="1" noEditPoints="1" noAdjustHandles="1" noChangeArrowheads="1" noChangeShapeType="1" noCrop="1"/>
          </p:cNvPicPr>
          <p:nvPr/>
        </p:nvPicPr>
        <p:blipFill>
          <a:blip r:embed="rId4"/>
          <a:stretch>
            <a:fillRect/>
          </a:stretch>
        </p:blipFill>
        <p:spPr>
          <a:xfrm>
            <a:off x="0" y="0"/>
            <a:ext cx="9144000" cy="5143500"/>
          </a:xfrm>
          <a:prstGeom prst="rect">
            <a:avLst/>
          </a:prstGeom>
        </p:spPr>
      </p:pic>
      <p:cxnSp>
        <p:nvCxnSpPr>
          <p:cNvPr id="217" name="Google Shape;217;p34"/>
          <p:cNvCxnSpPr>
            <a:cxnSpLocks/>
          </p:cNvCxnSpPr>
          <p:nvPr/>
        </p:nvCxnSpPr>
        <p:spPr>
          <a:xfrm>
            <a:off x="6270171" y="4195921"/>
            <a:ext cx="2873829"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 </a:t>
            </a:r>
            <a:endParaRPr dirty="0"/>
          </a:p>
        </p:txBody>
      </p:sp>
      <p:pic>
        <p:nvPicPr>
          <p:cNvPr id="5" name="Picture 4">
            <a:extLst>
              <a:ext uri="{FF2B5EF4-FFF2-40B4-BE49-F238E27FC236}">
                <a16:creationId xmlns:a16="http://schemas.microsoft.com/office/drawing/2014/main" id="{FB7EC1EB-EC99-E4AC-F869-40E1B5DB344D}"/>
              </a:ext>
            </a:extLst>
          </p:cNvPr>
          <p:cNvPicPr>
            <a:picLocks noGrp="1" noRot="1" noChangeAspect="1" noMove="1" noResize="1" noEditPoints="1" noAdjustHandles="1" noChangeArrowheads="1" noChangeShapeType="1" noCrop="1"/>
          </p:cNvPicPr>
          <p:nvPr/>
        </p:nvPicPr>
        <p:blipFill>
          <a:blip r:embed="rId5"/>
          <a:stretch>
            <a:fillRect/>
          </a:stretch>
        </p:blipFill>
        <p:spPr>
          <a:xfrm>
            <a:off x="0" y="0"/>
            <a:ext cx="9144000" cy="5143500"/>
          </a:xfrm>
          <a:prstGeom prst="rect">
            <a:avLst/>
          </a:prstGeom>
        </p:spPr>
      </p:pic>
      <p:sp>
        <p:nvSpPr>
          <p:cNvPr id="6" name="Google Shape;597;p51">
            <a:extLst>
              <a:ext uri="{FF2B5EF4-FFF2-40B4-BE49-F238E27FC236}">
                <a16:creationId xmlns:a16="http://schemas.microsoft.com/office/drawing/2014/main" id="{9FF27AF8-7AB4-6066-E784-E8B696B418CD}"/>
              </a:ext>
            </a:extLst>
          </p:cNvPr>
          <p:cNvSpPr txBox="1">
            <a:spLocks/>
          </p:cNvSpPr>
          <p:nvPr/>
        </p:nvSpPr>
        <p:spPr>
          <a:xfrm>
            <a:off x="2125304" y="2692024"/>
            <a:ext cx="4839000" cy="588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SzPts val="1100"/>
              <a:buFont typeface="Arial"/>
              <a:buNone/>
            </a:pPr>
            <a:r>
              <a:rPr lang="en-US" sz="1400" dirty="0"/>
              <a:t>any questions?</a:t>
            </a:r>
          </a:p>
          <a:p>
            <a:pPr marL="0" indent="0" algn="ctr">
              <a:buSzPts val="1100"/>
              <a:buFont typeface="Arial"/>
              <a:buNone/>
            </a:pPr>
            <a:endParaRPr lang="en-US" sz="1400" dirty="0"/>
          </a:p>
        </p:txBody>
      </p:sp>
      <p:sp>
        <p:nvSpPr>
          <p:cNvPr id="7" name="Google Shape;598;p51">
            <a:extLst>
              <a:ext uri="{FF2B5EF4-FFF2-40B4-BE49-F238E27FC236}">
                <a16:creationId xmlns:a16="http://schemas.microsoft.com/office/drawing/2014/main" id="{6A7DFD45-4073-A73A-98A2-DD1AE3F2A76B}"/>
              </a:ext>
            </a:extLst>
          </p:cNvPr>
          <p:cNvSpPr txBox="1">
            <a:spLocks noGrp="1"/>
          </p:cNvSpPr>
          <p:nvPr>
            <p:ph type="ctrTitle"/>
          </p:nvPr>
        </p:nvSpPr>
        <p:spPr>
          <a:xfrm flipH="1">
            <a:off x="1974150" y="1732701"/>
            <a:ext cx="5195700" cy="9651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THANKS</a:t>
            </a:r>
            <a:endParaRPr dirty="0"/>
          </a:p>
        </p:txBody>
      </p:sp>
      <p:sp>
        <p:nvSpPr>
          <p:cNvPr id="2" name="TextBox 1">
            <a:extLst>
              <a:ext uri="{FF2B5EF4-FFF2-40B4-BE49-F238E27FC236}">
                <a16:creationId xmlns:a16="http://schemas.microsoft.com/office/drawing/2014/main" id="{188F7023-E99A-50ED-A6D4-2D4C0E9F99DE}"/>
              </a:ext>
            </a:extLst>
          </p:cNvPr>
          <p:cNvSpPr txBox="1"/>
          <p:nvPr/>
        </p:nvSpPr>
        <p:spPr>
          <a:xfrm>
            <a:off x="1008190" y="4054596"/>
            <a:ext cx="5072570" cy="861774"/>
          </a:xfrm>
          <a:prstGeom prst="rect">
            <a:avLst/>
          </a:prstGeom>
          <a:noFill/>
        </p:spPr>
        <p:txBody>
          <a:bodyPr wrap="square" rtlCol="0">
            <a:spAutoFit/>
          </a:bodyPr>
          <a:lstStyle/>
          <a:p>
            <a:r>
              <a:rPr lang="en-US" sz="1800" b="1" dirty="0">
                <a:solidFill>
                  <a:schemeClr val="dk1"/>
                </a:solidFill>
                <a:latin typeface="Exo 2"/>
                <a:sym typeface="Exo 2"/>
              </a:rPr>
              <a:t>References :</a:t>
            </a:r>
          </a:p>
          <a:p>
            <a:r>
              <a:rPr lang="en-US" sz="1600" dirty="0">
                <a:solidFill>
                  <a:schemeClr val="dk1"/>
                </a:solidFill>
                <a:latin typeface="Roboto Condensed Light"/>
                <a:ea typeface="Roboto Condensed Light"/>
                <a:cs typeface="Roboto Condensed Light"/>
                <a:sym typeface="Roboto Condensed Light"/>
              </a:rPr>
              <a:t>-Project on </a:t>
            </a:r>
            <a:r>
              <a:rPr lang="en-US" sz="1600" dirty="0">
                <a:solidFill>
                  <a:schemeClr val="dk1"/>
                </a:solidFill>
                <a:latin typeface="Roboto Condensed Light"/>
                <a:ea typeface="Roboto Condensed Light"/>
                <a:cs typeface="Roboto Condensed Light"/>
                <a:sym typeface="Roboto Condensed Light"/>
                <a:hlinkClick r:id="rId6"/>
              </a:rPr>
              <a:t>GitHub</a:t>
            </a:r>
            <a:r>
              <a:rPr lang="en-US" sz="1600" dirty="0">
                <a:solidFill>
                  <a:schemeClr val="dk1"/>
                </a:solidFill>
                <a:latin typeface="Roboto Condensed Light"/>
                <a:ea typeface="Roboto Condensed Light"/>
                <a:cs typeface="Roboto Condensed Light"/>
                <a:sym typeface="Roboto Condensed Light"/>
              </a:rPr>
              <a:t>.</a:t>
            </a:r>
            <a:endParaRPr lang="en-US" sz="1600" dirty="0">
              <a:solidFill>
                <a:schemeClr val="dk1"/>
              </a:solidFill>
              <a:latin typeface="Roboto Condensed Light"/>
              <a:ea typeface="Roboto Condensed Light"/>
              <a:cs typeface="Roboto Condensed Light"/>
              <a:sym typeface="Exo 2"/>
            </a:endParaRPr>
          </a:p>
          <a:p>
            <a:r>
              <a:rPr lang="en-US" sz="1600" dirty="0">
                <a:solidFill>
                  <a:schemeClr val="dk1"/>
                </a:solidFill>
                <a:latin typeface="Roboto Condensed Light"/>
                <a:ea typeface="Roboto Condensed Light"/>
                <a:cs typeface="Roboto Condensed Light"/>
                <a:sym typeface="Roboto Condensed Light"/>
              </a:rPr>
              <a:t>-Project </a:t>
            </a:r>
            <a:r>
              <a:rPr lang="en-US" sz="1600" dirty="0">
                <a:solidFill>
                  <a:schemeClr val="dk1"/>
                </a:solidFill>
                <a:latin typeface="Roboto Condensed Light"/>
                <a:ea typeface="Roboto Condensed Light"/>
                <a:cs typeface="Roboto Condensed Light"/>
                <a:sym typeface="Roboto Condensed Light"/>
                <a:hlinkClick r:id="rId7"/>
              </a:rPr>
              <a:t>Documentation</a:t>
            </a:r>
            <a:r>
              <a:rPr lang="en-US" sz="1600" dirty="0">
                <a:solidFill>
                  <a:schemeClr val="dk1"/>
                </a:solidFill>
                <a:latin typeface="Roboto Condensed Light"/>
                <a:ea typeface="Roboto Condensed Light"/>
                <a:cs typeface="Roboto Condensed Light"/>
                <a:sym typeface="Roboto Condensed Light"/>
              </a:rPr>
              <a:t>.</a:t>
            </a:r>
          </a:p>
        </p:txBody>
      </p:sp>
      <p:cxnSp>
        <p:nvCxnSpPr>
          <p:cNvPr id="3" name="Google Shape;217;p34">
            <a:extLst>
              <a:ext uri="{FF2B5EF4-FFF2-40B4-BE49-F238E27FC236}">
                <a16:creationId xmlns:a16="http://schemas.microsoft.com/office/drawing/2014/main" id="{29DD9914-510B-02E9-85DD-347BCEB43123}"/>
              </a:ext>
            </a:extLst>
          </p:cNvPr>
          <p:cNvCxnSpPr>
            <a:cxnSpLocks/>
          </p:cNvCxnSpPr>
          <p:nvPr/>
        </p:nvCxnSpPr>
        <p:spPr>
          <a:xfrm>
            <a:off x="3107890" y="2619783"/>
            <a:ext cx="2873829"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87470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120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up)">
                                      <p:cBhvr>
                                        <p:cTn id="13" dur="1000"/>
                                        <p:tgtEl>
                                          <p:spTgt spid="6">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1200"/>
                                        <p:tgtEl>
                                          <p:spTgt spid="2"/>
                                        </p:tgtEl>
                                      </p:cBhvr>
                                    </p:animEffect>
                                  </p:childTnLst>
                                </p:cTn>
                              </p:par>
                            </p:childTnLst>
                          </p:cTn>
                        </p:par>
                        <p:par>
                          <p:cTn id="17" fill="hold">
                            <p:stCondLst>
                              <p:cond delay="3200"/>
                            </p:stCondLst>
                            <p:childTnLst>
                              <p:par>
                                <p:cTn id="18" presetID="22" presetClass="entr" presetSubtype="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Who are we</a:t>
            </a:r>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9" y="4114050"/>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 Idea, wokflow and Timeline</a:t>
            </a:r>
            <a:endParaRPr dirty="0"/>
          </a:p>
        </p:txBody>
      </p:sp>
      <p:sp>
        <p:nvSpPr>
          <p:cNvPr id="7" name="TextBox 6">
            <a:extLst>
              <a:ext uri="{FF2B5EF4-FFF2-40B4-BE49-F238E27FC236}">
                <a16:creationId xmlns:a16="http://schemas.microsoft.com/office/drawing/2014/main" id="{1705B18D-3C97-97DF-E728-7EECE798F617}"/>
              </a:ext>
            </a:extLst>
          </p:cNvPr>
          <p:cNvSpPr txBox="1"/>
          <p:nvPr/>
        </p:nvSpPr>
        <p:spPr>
          <a:xfrm>
            <a:off x="-2612642" y="-88522"/>
            <a:ext cx="1250202" cy="276999"/>
          </a:xfrm>
          <a:prstGeom prst="rect">
            <a:avLst/>
          </a:prstGeom>
          <a:noFill/>
        </p:spPr>
        <p:txBody>
          <a:bodyPr wrap="square" rtlCol="0">
            <a:spAutoFit/>
          </a:bodyPr>
          <a:lstStyle/>
          <a:p>
            <a:r>
              <a:rPr lang="en-US" sz="1200" b="1" dirty="0">
                <a:solidFill>
                  <a:schemeClr val="dk1"/>
                </a:solidFill>
                <a:latin typeface="Exo 2"/>
                <a:sym typeface="Exo 2"/>
              </a:rPr>
              <a:t>Mostafa Khalil</a:t>
            </a:r>
            <a:endParaRPr lang="en-US" sz="600" b="1" dirty="0">
              <a:solidFill>
                <a:srgbClr val="5F7D95"/>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8" name="TextBox 7">
            <a:extLst>
              <a:ext uri="{FF2B5EF4-FFF2-40B4-BE49-F238E27FC236}">
                <a16:creationId xmlns:a16="http://schemas.microsoft.com/office/drawing/2014/main" id="{7B2BF6A6-E9FC-33ED-6B06-AE8E4DB252B6}"/>
              </a:ext>
            </a:extLst>
          </p:cNvPr>
          <p:cNvSpPr txBox="1"/>
          <p:nvPr/>
        </p:nvSpPr>
        <p:spPr>
          <a:xfrm>
            <a:off x="2466973" y="-647603"/>
            <a:ext cx="2809629" cy="276999"/>
          </a:xfrm>
          <a:prstGeom prst="rect">
            <a:avLst/>
          </a:prstGeom>
          <a:noFill/>
        </p:spPr>
        <p:txBody>
          <a:bodyPr wrap="square" rtlCol="0">
            <a:spAutoFit/>
          </a:bodyPr>
          <a:lstStyle/>
          <a:p>
            <a:r>
              <a:rPr lang="en-US" sz="1200" b="1" dirty="0">
                <a:solidFill>
                  <a:schemeClr val="dk1"/>
                </a:solidFill>
                <a:latin typeface="Exo 2"/>
                <a:sym typeface="Exo 2"/>
              </a:rPr>
              <a:t>Omar Abou Zaid</a:t>
            </a:r>
            <a:endParaRPr lang="en-US" sz="600" b="1" dirty="0">
              <a:solidFill>
                <a:srgbClr val="5F7D95"/>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9" name="TextBox 8">
            <a:extLst>
              <a:ext uri="{FF2B5EF4-FFF2-40B4-BE49-F238E27FC236}">
                <a16:creationId xmlns:a16="http://schemas.microsoft.com/office/drawing/2014/main" id="{4A52E367-609E-23CC-C5ED-B1727265E711}"/>
              </a:ext>
            </a:extLst>
          </p:cNvPr>
          <p:cNvSpPr txBox="1"/>
          <p:nvPr/>
        </p:nvSpPr>
        <p:spPr>
          <a:xfrm>
            <a:off x="-3906582" y="6011395"/>
            <a:ext cx="1460641" cy="276999"/>
          </a:xfrm>
          <a:prstGeom prst="rect">
            <a:avLst/>
          </a:prstGeom>
          <a:noFill/>
        </p:spPr>
        <p:txBody>
          <a:bodyPr wrap="square" rtlCol="0">
            <a:spAutoFit/>
          </a:bodyPr>
          <a:lstStyle/>
          <a:p>
            <a:r>
              <a:rPr lang="en-US" sz="1200" b="1" dirty="0" err="1">
                <a:solidFill>
                  <a:schemeClr val="dk1"/>
                </a:solidFill>
                <a:latin typeface="Exo 2"/>
                <a:sym typeface="Exo 2"/>
              </a:rPr>
              <a:t>Maisara</a:t>
            </a:r>
            <a:r>
              <a:rPr lang="en-US" sz="1200" b="1" dirty="0">
                <a:solidFill>
                  <a:schemeClr val="dk1"/>
                </a:solidFill>
                <a:latin typeface="Exo 2"/>
                <a:sym typeface="Exo 2"/>
              </a:rPr>
              <a:t> Rashad</a:t>
            </a:r>
            <a:endParaRPr lang="en-US" sz="600" b="1" dirty="0">
              <a:solidFill>
                <a:srgbClr val="5F7D95"/>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0" name="TextBox 9">
            <a:extLst>
              <a:ext uri="{FF2B5EF4-FFF2-40B4-BE49-F238E27FC236}">
                <a16:creationId xmlns:a16="http://schemas.microsoft.com/office/drawing/2014/main" id="{75FB38B6-F17C-D244-88EB-46168E3CEF39}"/>
              </a:ext>
            </a:extLst>
          </p:cNvPr>
          <p:cNvSpPr txBox="1"/>
          <p:nvPr/>
        </p:nvSpPr>
        <p:spPr>
          <a:xfrm>
            <a:off x="2213820" y="6687509"/>
            <a:ext cx="1610590" cy="276999"/>
          </a:xfrm>
          <a:prstGeom prst="rect">
            <a:avLst/>
          </a:prstGeom>
          <a:noFill/>
        </p:spPr>
        <p:txBody>
          <a:bodyPr wrap="square" rtlCol="0">
            <a:spAutoFit/>
          </a:bodyPr>
          <a:lstStyle/>
          <a:p>
            <a:r>
              <a:rPr lang="en-US" sz="1200" b="1" dirty="0">
                <a:solidFill>
                  <a:schemeClr val="dk1"/>
                </a:solidFill>
                <a:latin typeface="Exo 2"/>
                <a:sym typeface="Exo 2"/>
              </a:rPr>
              <a:t>Ahmed Ibrahim</a:t>
            </a:r>
            <a:endParaRPr lang="en-US" sz="600" b="1" dirty="0">
              <a:solidFill>
                <a:srgbClr val="5F7D95"/>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1" name="TextBox 10">
            <a:extLst>
              <a:ext uri="{FF2B5EF4-FFF2-40B4-BE49-F238E27FC236}">
                <a16:creationId xmlns:a16="http://schemas.microsoft.com/office/drawing/2014/main" id="{06E742E6-9A7E-C025-4B69-02A428559C78}"/>
              </a:ext>
            </a:extLst>
          </p:cNvPr>
          <p:cNvSpPr txBox="1"/>
          <p:nvPr/>
        </p:nvSpPr>
        <p:spPr>
          <a:xfrm>
            <a:off x="7394924" y="6687509"/>
            <a:ext cx="2809629" cy="276999"/>
          </a:xfrm>
          <a:prstGeom prst="rect">
            <a:avLst/>
          </a:prstGeom>
          <a:noFill/>
        </p:spPr>
        <p:txBody>
          <a:bodyPr wrap="square" rtlCol="0">
            <a:spAutoFit/>
          </a:bodyPr>
          <a:lstStyle/>
          <a:p>
            <a:r>
              <a:rPr lang="en-US" sz="1200" b="1" dirty="0">
                <a:solidFill>
                  <a:schemeClr val="dk1"/>
                </a:solidFill>
                <a:latin typeface="Exo 2"/>
                <a:sym typeface="Exo 2"/>
              </a:rPr>
              <a:t>Mahmoud Salah</a:t>
            </a:r>
            <a:endParaRPr lang="en-US" sz="600" b="1" dirty="0">
              <a:solidFill>
                <a:srgbClr val="5F7D95"/>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12" name="Picture 11" descr="A person standing in a room&#10;&#10;Description automatically generated">
            <a:extLst>
              <a:ext uri="{FF2B5EF4-FFF2-40B4-BE49-F238E27FC236}">
                <a16:creationId xmlns:a16="http://schemas.microsoft.com/office/drawing/2014/main" id="{9E7F044D-CE15-B9C4-23E4-2D7A9452E008}"/>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5000"/>
                    </a14:imgEffect>
                  </a14:imgLayer>
                </a14:imgProps>
              </a:ext>
            </a:extLst>
          </a:blip>
          <a:srcRect l="9448" t="11625" r="11876" b="22285"/>
          <a:stretch/>
        </p:blipFill>
        <p:spPr>
          <a:xfrm>
            <a:off x="-2581901" y="-1478044"/>
            <a:ext cx="1188720" cy="1259672"/>
          </a:xfrm>
          <a:prstGeom prst="ellipse">
            <a:avLst/>
          </a:prstGeom>
          <a:ln w="6350" cap="rnd">
            <a:solidFill>
              <a:srgbClr val="78909C"/>
            </a:solidFill>
          </a:ln>
          <a:effectLst/>
        </p:spPr>
      </p:pic>
      <p:pic>
        <p:nvPicPr>
          <p:cNvPr id="13" name="Picture 12" descr="A person in a suit&#10;&#10;Description automatically generated">
            <a:extLst>
              <a:ext uri="{FF2B5EF4-FFF2-40B4-BE49-F238E27FC236}">
                <a16:creationId xmlns:a16="http://schemas.microsoft.com/office/drawing/2014/main" id="{C177D301-2F31-E671-C160-B8BCF0DED0F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25000"/>
                    </a14:imgEffect>
                  </a14:imgLayer>
                </a14:imgProps>
              </a:ext>
            </a:extLst>
          </a:blip>
          <a:srcRect t="6549" b="5577"/>
          <a:stretch/>
        </p:blipFill>
        <p:spPr>
          <a:xfrm>
            <a:off x="-3770621" y="4425341"/>
            <a:ext cx="1188720" cy="1317704"/>
          </a:xfrm>
          <a:prstGeom prst="ellipse">
            <a:avLst/>
          </a:prstGeom>
          <a:ln w="6350" cap="rnd">
            <a:solidFill>
              <a:srgbClr val="78909C"/>
            </a:solidFill>
          </a:ln>
          <a:effectLst/>
        </p:spPr>
      </p:pic>
      <p:pic>
        <p:nvPicPr>
          <p:cNvPr id="14" name="Picture 13" descr="A person in a suit&#10;&#10;Description automatically generated">
            <a:extLst>
              <a:ext uri="{FF2B5EF4-FFF2-40B4-BE49-F238E27FC236}">
                <a16:creationId xmlns:a16="http://schemas.microsoft.com/office/drawing/2014/main" id="{7E869E72-791F-ECA0-0F83-65AC4BB3F538}"/>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25000"/>
                    </a14:imgEffect>
                  </a14:imgLayer>
                </a14:imgProps>
              </a:ext>
            </a:extLst>
          </a:blip>
          <a:srcRect b="14017"/>
          <a:stretch/>
        </p:blipFill>
        <p:spPr>
          <a:xfrm>
            <a:off x="7308203" y="5349935"/>
            <a:ext cx="1188720" cy="1289365"/>
          </a:xfrm>
          <a:prstGeom prst="ellipse">
            <a:avLst/>
          </a:prstGeom>
          <a:ln w="6350" cap="rnd">
            <a:solidFill>
              <a:srgbClr val="78909C"/>
            </a:solidFill>
          </a:ln>
          <a:effectLst/>
        </p:spPr>
      </p:pic>
      <p:pic>
        <p:nvPicPr>
          <p:cNvPr id="15" name="Picture 14" descr="A person standing in front of a house&#10;&#10;Description automatically generated">
            <a:extLst>
              <a:ext uri="{FF2B5EF4-FFF2-40B4-BE49-F238E27FC236}">
                <a16:creationId xmlns:a16="http://schemas.microsoft.com/office/drawing/2014/main" id="{14A2321C-D694-CD5E-93CE-6E2B68E2DB48}"/>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25000"/>
                    </a14:imgEffect>
                  </a14:imgLayer>
                </a14:imgProps>
              </a:ext>
            </a:extLst>
          </a:blip>
          <a:srcRect l="15386" r="15384" b="22696"/>
          <a:stretch/>
        </p:blipFill>
        <p:spPr>
          <a:xfrm>
            <a:off x="2326846" y="5383489"/>
            <a:ext cx="1188720" cy="1255811"/>
          </a:xfrm>
          <a:prstGeom prst="ellipse">
            <a:avLst/>
          </a:prstGeom>
          <a:ln w="6350" cap="rnd">
            <a:solidFill>
              <a:srgbClr val="78909C"/>
            </a:solidFill>
          </a:ln>
          <a:effectLst/>
        </p:spPr>
      </p:pic>
      <p:pic>
        <p:nvPicPr>
          <p:cNvPr id="16" name="Picture 15" descr="A person in a suit standing in front of a glass wall&#10;&#10;Description automatically generated">
            <a:extLst>
              <a:ext uri="{FF2B5EF4-FFF2-40B4-BE49-F238E27FC236}">
                <a16:creationId xmlns:a16="http://schemas.microsoft.com/office/drawing/2014/main" id="{81295E9B-1312-5F63-CFA1-4890B3FD0207}"/>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25000"/>
                    </a14:imgEffect>
                  </a14:imgLayer>
                </a14:imgProps>
              </a:ext>
            </a:extLst>
          </a:blip>
          <a:srcRect b="15417"/>
          <a:stretch/>
        </p:blipFill>
        <p:spPr>
          <a:xfrm>
            <a:off x="2612353" y="-2067292"/>
            <a:ext cx="1188720" cy="1268359"/>
          </a:xfrm>
          <a:prstGeom prst="ellipse">
            <a:avLst/>
          </a:prstGeom>
          <a:ln w="6350" cap="rnd">
            <a:solidFill>
              <a:srgbClr val="78909C"/>
            </a:solidFill>
          </a:ln>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223725" y="-286450"/>
            <a:ext cx="5005500" cy="102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300" dirty="0"/>
              <a:t>Who are we</a:t>
            </a:r>
          </a:p>
        </p:txBody>
      </p:sp>
      <p:sp>
        <p:nvSpPr>
          <p:cNvPr id="176" name="Google Shape;176;p31"/>
          <p:cNvSpPr txBox="1">
            <a:spLocks noGrp="1"/>
          </p:cNvSpPr>
          <p:nvPr>
            <p:ph type="title" idx="2"/>
          </p:nvPr>
        </p:nvSpPr>
        <p:spPr>
          <a:xfrm flipH="1">
            <a:off x="0" y="-1526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01</a:t>
            </a:r>
            <a:endParaRPr sz="1200" dirty="0"/>
          </a:p>
        </p:txBody>
      </p:sp>
      <p:cxnSp>
        <p:nvCxnSpPr>
          <p:cNvPr id="177" name="Google Shape;177;p31"/>
          <p:cNvCxnSpPr>
            <a:cxnSpLocks/>
          </p:cNvCxnSpPr>
          <p:nvPr/>
        </p:nvCxnSpPr>
        <p:spPr>
          <a:xfrm flipH="1">
            <a:off x="106345" y="355435"/>
            <a:ext cx="523461" cy="0"/>
          </a:xfrm>
          <a:prstGeom prst="straightConnector1">
            <a:avLst/>
          </a:prstGeom>
          <a:noFill/>
          <a:ln w="9525" cap="flat" cmpd="sng">
            <a:solidFill>
              <a:schemeClr val="dk1"/>
            </a:solidFill>
            <a:prstDash val="solid"/>
            <a:round/>
            <a:headEnd type="none" w="med" len="med"/>
            <a:tailEnd type="none" w="med" len="med"/>
          </a:ln>
        </p:spPr>
      </p:cxnSp>
      <p:sp>
        <p:nvSpPr>
          <p:cNvPr id="22" name="TextBox 21">
            <a:extLst>
              <a:ext uri="{FF2B5EF4-FFF2-40B4-BE49-F238E27FC236}">
                <a16:creationId xmlns:a16="http://schemas.microsoft.com/office/drawing/2014/main" id="{69E47026-057D-1A33-DBC8-E69615698166}"/>
              </a:ext>
            </a:extLst>
          </p:cNvPr>
          <p:cNvSpPr txBox="1"/>
          <p:nvPr/>
        </p:nvSpPr>
        <p:spPr>
          <a:xfrm>
            <a:off x="406069" y="2048474"/>
            <a:ext cx="1250202" cy="276999"/>
          </a:xfrm>
          <a:prstGeom prst="rect">
            <a:avLst/>
          </a:prstGeom>
          <a:noFill/>
        </p:spPr>
        <p:txBody>
          <a:bodyPr wrap="square" rtlCol="0">
            <a:spAutoFit/>
          </a:bodyPr>
          <a:lstStyle/>
          <a:p>
            <a:r>
              <a:rPr lang="en-US" sz="1200" b="1" dirty="0">
                <a:solidFill>
                  <a:schemeClr val="dk1"/>
                </a:solidFill>
                <a:latin typeface="Exo 2"/>
                <a:sym typeface="Exo 2"/>
              </a:rPr>
              <a:t>Mostafa Khalil</a:t>
            </a:r>
            <a:endParaRPr lang="en-US" sz="600" b="1" dirty="0">
              <a:solidFill>
                <a:srgbClr val="5F7D95"/>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 name="TextBox 1">
            <a:extLst>
              <a:ext uri="{FF2B5EF4-FFF2-40B4-BE49-F238E27FC236}">
                <a16:creationId xmlns:a16="http://schemas.microsoft.com/office/drawing/2014/main" id="{B2BF1D38-B3D2-7149-3304-121291C8E0D8}"/>
              </a:ext>
            </a:extLst>
          </p:cNvPr>
          <p:cNvSpPr txBox="1"/>
          <p:nvPr/>
        </p:nvSpPr>
        <p:spPr>
          <a:xfrm>
            <a:off x="2110752" y="2048474"/>
            <a:ext cx="2809629" cy="276999"/>
          </a:xfrm>
          <a:prstGeom prst="rect">
            <a:avLst/>
          </a:prstGeom>
          <a:noFill/>
        </p:spPr>
        <p:txBody>
          <a:bodyPr wrap="square" rtlCol="0">
            <a:spAutoFit/>
          </a:bodyPr>
          <a:lstStyle/>
          <a:p>
            <a:r>
              <a:rPr lang="en-US" sz="1200" b="1" dirty="0">
                <a:solidFill>
                  <a:schemeClr val="dk1"/>
                </a:solidFill>
                <a:latin typeface="Exo 2"/>
                <a:sym typeface="Exo 2"/>
              </a:rPr>
              <a:t>Omar Abou Zaid</a:t>
            </a:r>
            <a:endParaRPr lang="en-US" sz="600" b="1" dirty="0">
              <a:solidFill>
                <a:srgbClr val="5F7D95"/>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 name="TextBox 2">
            <a:extLst>
              <a:ext uri="{FF2B5EF4-FFF2-40B4-BE49-F238E27FC236}">
                <a16:creationId xmlns:a16="http://schemas.microsoft.com/office/drawing/2014/main" id="{26C07B60-3B08-71EF-441C-56427D99CB5D}"/>
              </a:ext>
            </a:extLst>
          </p:cNvPr>
          <p:cNvSpPr txBox="1"/>
          <p:nvPr/>
        </p:nvSpPr>
        <p:spPr>
          <a:xfrm>
            <a:off x="467551" y="4205566"/>
            <a:ext cx="1460641" cy="276999"/>
          </a:xfrm>
          <a:prstGeom prst="rect">
            <a:avLst/>
          </a:prstGeom>
          <a:noFill/>
        </p:spPr>
        <p:txBody>
          <a:bodyPr wrap="square" rtlCol="0">
            <a:spAutoFit/>
          </a:bodyPr>
          <a:lstStyle/>
          <a:p>
            <a:r>
              <a:rPr lang="en-US" sz="1200" b="1" dirty="0" err="1">
                <a:solidFill>
                  <a:schemeClr val="dk1"/>
                </a:solidFill>
                <a:latin typeface="Exo 2"/>
                <a:sym typeface="Exo 2"/>
              </a:rPr>
              <a:t>Maisara</a:t>
            </a:r>
            <a:r>
              <a:rPr lang="en-US" sz="1200" b="1" dirty="0">
                <a:solidFill>
                  <a:schemeClr val="dk1"/>
                </a:solidFill>
                <a:latin typeface="Exo 2"/>
                <a:sym typeface="Exo 2"/>
              </a:rPr>
              <a:t> Rashad</a:t>
            </a:r>
            <a:endParaRPr lang="en-US" sz="600" b="1" dirty="0">
              <a:solidFill>
                <a:srgbClr val="5F7D95"/>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TextBox 3">
            <a:extLst>
              <a:ext uri="{FF2B5EF4-FFF2-40B4-BE49-F238E27FC236}">
                <a16:creationId xmlns:a16="http://schemas.microsoft.com/office/drawing/2014/main" id="{A76F10A4-0688-AAEC-B329-67EDA394253D}"/>
              </a:ext>
            </a:extLst>
          </p:cNvPr>
          <p:cNvSpPr txBox="1"/>
          <p:nvPr/>
        </p:nvSpPr>
        <p:spPr>
          <a:xfrm>
            <a:off x="2110752" y="4205566"/>
            <a:ext cx="1610590" cy="276999"/>
          </a:xfrm>
          <a:prstGeom prst="rect">
            <a:avLst/>
          </a:prstGeom>
          <a:noFill/>
        </p:spPr>
        <p:txBody>
          <a:bodyPr wrap="square" rtlCol="0">
            <a:spAutoFit/>
          </a:bodyPr>
          <a:lstStyle/>
          <a:p>
            <a:r>
              <a:rPr lang="en-US" sz="1200" b="1" dirty="0">
                <a:solidFill>
                  <a:schemeClr val="dk1"/>
                </a:solidFill>
                <a:latin typeface="Exo 2"/>
                <a:sym typeface="Exo 2"/>
              </a:rPr>
              <a:t>Ahmed Ibrahim</a:t>
            </a:r>
            <a:endParaRPr lang="en-US" sz="600" b="1" dirty="0">
              <a:solidFill>
                <a:srgbClr val="5F7D95"/>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5" name="TextBox 4">
            <a:extLst>
              <a:ext uri="{FF2B5EF4-FFF2-40B4-BE49-F238E27FC236}">
                <a16:creationId xmlns:a16="http://schemas.microsoft.com/office/drawing/2014/main" id="{7EB3E9EF-279C-2DB6-B7BF-5154856659EC}"/>
              </a:ext>
            </a:extLst>
          </p:cNvPr>
          <p:cNvSpPr txBox="1"/>
          <p:nvPr/>
        </p:nvSpPr>
        <p:spPr>
          <a:xfrm>
            <a:off x="3824410" y="4205566"/>
            <a:ext cx="2809629" cy="276999"/>
          </a:xfrm>
          <a:prstGeom prst="rect">
            <a:avLst/>
          </a:prstGeom>
          <a:noFill/>
        </p:spPr>
        <p:txBody>
          <a:bodyPr wrap="square" rtlCol="0">
            <a:spAutoFit/>
          </a:bodyPr>
          <a:lstStyle/>
          <a:p>
            <a:r>
              <a:rPr lang="en-US" sz="1200" b="1" dirty="0">
                <a:solidFill>
                  <a:schemeClr val="dk1"/>
                </a:solidFill>
                <a:latin typeface="Exo 2"/>
                <a:sym typeface="Exo 2"/>
              </a:rPr>
              <a:t>Mahmoud Salah</a:t>
            </a:r>
            <a:endParaRPr lang="en-US" sz="600" b="1" dirty="0">
              <a:solidFill>
                <a:srgbClr val="5F7D95"/>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9" name="Picture 8" descr="A person standing in a room&#10;&#10;Description automatically generated">
            <a:extLst>
              <a:ext uri="{FF2B5EF4-FFF2-40B4-BE49-F238E27FC236}">
                <a16:creationId xmlns:a16="http://schemas.microsoft.com/office/drawing/2014/main" id="{B77FA511-5C94-5897-CA03-1B5BDA861AB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5000"/>
                    </a14:imgEffect>
                  </a14:imgLayer>
                </a14:imgProps>
              </a:ext>
            </a:extLst>
          </a:blip>
          <a:srcRect l="9448" t="11625" r="11876" b="22285"/>
          <a:stretch/>
        </p:blipFill>
        <p:spPr>
          <a:xfrm>
            <a:off x="413701" y="699602"/>
            <a:ext cx="1188720" cy="1259672"/>
          </a:xfrm>
          <a:prstGeom prst="ellipse">
            <a:avLst/>
          </a:prstGeom>
          <a:ln w="6350" cap="rnd">
            <a:solidFill>
              <a:srgbClr val="78909C"/>
            </a:solidFill>
          </a:ln>
          <a:effectLst/>
        </p:spPr>
      </p:pic>
      <p:pic>
        <p:nvPicPr>
          <p:cNvPr id="11" name="Picture 10" descr="A person in a suit&#10;&#10;Description automatically generated">
            <a:extLst>
              <a:ext uri="{FF2B5EF4-FFF2-40B4-BE49-F238E27FC236}">
                <a16:creationId xmlns:a16="http://schemas.microsoft.com/office/drawing/2014/main" id="{A76A4885-1509-3AC0-749A-C74D25A1CE2F}"/>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25000"/>
                    </a14:imgEffect>
                  </a14:imgLayer>
                </a14:imgProps>
              </a:ext>
            </a:extLst>
          </a:blip>
          <a:srcRect t="6549" b="5577"/>
          <a:stretch/>
        </p:blipFill>
        <p:spPr>
          <a:xfrm>
            <a:off x="467551" y="2754062"/>
            <a:ext cx="1188720" cy="1317704"/>
          </a:xfrm>
          <a:prstGeom prst="ellipse">
            <a:avLst/>
          </a:prstGeom>
          <a:ln w="6350" cap="rnd">
            <a:solidFill>
              <a:srgbClr val="78909C"/>
            </a:solidFill>
          </a:ln>
          <a:effectLst/>
        </p:spPr>
      </p:pic>
      <p:pic>
        <p:nvPicPr>
          <p:cNvPr id="13" name="Picture 12" descr="A person in a suit&#10;&#10;Description automatically generated">
            <a:extLst>
              <a:ext uri="{FF2B5EF4-FFF2-40B4-BE49-F238E27FC236}">
                <a16:creationId xmlns:a16="http://schemas.microsoft.com/office/drawing/2014/main" id="{40146D96-A6C5-05BD-E366-3F764765FE36}"/>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25000"/>
                    </a14:imgEffect>
                  </a14:imgLayer>
                </a14:imgProps>
              </a:ext>
            </a:extLst>
          </a:blip>
          <a:srcRect b="14017"/>
          <a:stretch/>
        </p:blipFill>
        <p:spPr>
          <a:xfrm>
            <a:off x="3950041" y="2737284"/>
            <a:ext cx="1188720" cy="1289365"/>
          </a:xfrm>
          <a:prstGeom prst="ellipse">
            <a:avLst/>
          </a:prstGeom>
          <a:ln w="6350" cap="rnd">
            <a:solidFill>
              <a:srgbClr val="78909C"/>
            </a:solidFill>
          </a:ln>
          <a:effectLst/>
        </p:spPr>
      </p:pic>
      <p:pic>
        <p:nvPicPr>
          <p:cNvPr id="15" name="Picture 14" descr="A person standing in front of a house&#10;&#10;Description automatically generated">
            <a:extLst>
              <a:ext uri="{FF2B5EF4-FFF2-40B4-BE49-F238E27FC236}">
                <a16:creationId xmlns:a16="http://schemas.microsoft.com/office/drawing/2014/main" id="{3ABA572E-854E-3C94-80F9-51F467BC6084}"/>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25000"/>
                    </a14:imgEffect>
                  </a14:imgLayer>
                </a14:imgProps>
              </a:ext>
            </a:extLst>
          </a:blip>
          <a:srcRect l="15386" r="15384" b="22696"/>
          <a:stretch/>
        </p:blipFill>
        <p:spPr>
          <a:xfrm>
            <a:off x="2208796" y="2754062"/>
            <a:ext cx="1188720" cy="1255811"/>
          </a:xfrm>
          <a:prstGeom prst="ellipse">
            <a:avLst/>
          </a:prstGeom>
          <a:ln w="6350" cap="rnd">
            <a:solidFill>
              <a:srgbClr val="78909C"/>
            </a:solidFill>
          </a:ln>
          <a:effectLst/>
        </p:spPr>
      </p:pic>
      <p:pic>
        <p:nvPicPr>
          <p:cNvPr id="23" name="Picture 22" descr="A person in a suit standing in front of a glass wall&#10;&#10;Description automatically generated">
            <a:extLst>
              <a:ext uri="{FF2B5EF4-FFF2-40B4-BE49-F238E27FC236}">
                <a16:creationId xmlns:a16="http://schemas.microsoft.com/office/drawing/2014/main" id="{347B2873-D001-8FE2-F158-C7D6A4ECCD7A}"/>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25000"/>
                    </a14:imgEffect>
                  </a14:imgLayer>
                </a14:imgProps>
              </a:ext>
            </a:extLst>
          </a:blip>
          <a:srcRect b="15417"/>
          <a:stretch/>
        </p:blipFill>
        <p:spPr>
          <a:xfrm>
            <a:off x="2227103" y="727771"/>
            <a:ext cx="1188720" cy="1268359"/>
          </a:xfrm>
          <a:prstGeom prst="ellipse">
            <a:avLst/>
          </a:prstGeom>
          <a:ln w="6350" cap="rnd">
            <a:solidFill>
              <a:srgbClr val="78909C"/>
            </a:solidFill>
          </a:ln>
          <a:effectLst/>
        </p:spPr>
      </p:pic>
      <p:cxnSp>
        <p:nvCxnSpPr>
          <p:cNvPr id="14" name="Google Shape;185;p32">
            <a:extLst>
              <a:ext uri="{FF2B5EF4-FFF2-40B4-BE49-F238E27FC236}">
                <a16:creationId xmlns:a16="http://schemas.microsoft.com/office/drawing/2014/main" id="{98F87CC8-0BE2-6351-4952-6D56EFB16C7E}"/>
              </a:ext>
            </a:extLst>
          </p:cNvPr>
          <p:cNvCxnSpPr>
            <a:cxnSpLocks/>
          </p:cNvCxnSpPr>
          <p:nvPr/>
        </p:nvCxnSpPr>
        <p:spPr>
          <a:xfrm>
            <a:off x="9144000" y="490721"/>
            <a:ext cx="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86;p32">
            <a:extLst>
              <a:ext uri="{FF2B5EF4-FFF2-40B4-BE49-F238E27FC236}">
                <a16:creationId xmlns:a16="http://schemas.microsoft.com/office/drawing/2014/main" id="{50CBC003-ED08-7124-6FC6-56D4FA1CB6AA}"/>
              </a:ext>
            </a:extLst>
          </p:cNvPr>
          <p:cNvCxnSpPr>
            <a:cxnSpLocks/>
          </p:cNvCxnSpPr>
          <p:nvPr/>
        </p:nvCxnSpPr>
        <p:spPr>
          <a:xfrm>
            <a:off x="0" y="4125065"/>
            <a:ext cx="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78740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635950" y="924476"/>
            <a:ext cx="3867300" cy="6499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Idea </a:t>
            </a:r>
            <a:endParaRPr sz="3600" dirty="0"/>
          </a:p>
        </p:txBody>
      </p:sp>
      <p:sp>
        <p:nvSpPr>
          <p:cNvPr id="184" name="Google Shape;184;p32"/>
          <p:cNvSpPr txBox="1">
            <a:spLocks noGrp="1"/>
          </p:cNvSpPr>
          <p:nvPr>
            <p:ph type="subTitle" idx="1"/>
          </p:nvPr>
        </p:nvSpPr>
        <p:spPr>
          <a:xfrm>
            <a:off x="997542" y="2008131"/>
            <a:ext cx="7266036" cy="168318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100" dirty="0"/>
              <a:t>The integration of a reliable bootloader and a secure FOTA update mechanism ensures that devices can be updated remotely, enhancing their functionality, security, and reliability </a:t>
            </a:r>
          </a:p>
          <a:p>
            <a:pPr marL="0" lvl="0" indent="0" rtl="0">
              <a:spcBef>
                <a:spcPts val="0"/>
              </a:spcBef>
              <a:spcAft>
                <a:spcPts val="0"/>
              </a:spcAft>
              <a:buNone/>
            </a:pPr>
            <a:r>
              <a:rPr lang="en-US" sz="2100" dirty="0"/>
              <a:t>over time and Implementing this idea using RC Car </a:t>
            </a:r>
          </a:p>
        </p:txBody>
      </p:sp>
      <p:cxnSp>
        <p:nvCxnSpPr>
          <p:cNvPr id="185" name="Google Shape;185;p32"/>
          <p:cNvCxnSpPr>
            <a:cxnSpLocks/>
          </p:cNvCxnSpPr>
          <p:nvPr/>
        </p:nvCxnSpPr>
        <p:spPr>
          <a:xfrm>
            <a:off x="5791200" y="490721"/>
            <a:ext cx="33528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a:cxnSpLocks/>
          </p:cNvCxnSpPr>
          <p:nvPr/>
        </p:nvCxnSpPr>
        <p:spPr>
          <a:xfrm flipH="1">
            <a:off x="0" y="4125065"/>
            <a:ext cx="3643086"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88249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randombar(horizontal)">
                                      <p:cBhvr>
                                        <p:cTn id="7" dur="500"/>
                                        <p:tgtEl>
                                          <p:spTgt spid="183"/>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84">
                                            <p:txEl>
                                              <p:pRg st="0" end="0"/>
                                            </p:txEl>
                                          </p:spTgt>
                                        </p:tgtEl>
                                        <p:attrNameLst>
                                          <p:attrName>style.visibility</p:attrName>
                                        </p:attrNameLst>
                                      </p:cBhvr>
                                      <p:to>
                                        <p:strVal val="visible"/>
                                      </p:to>
                                    </p:set>
                                    <p:animEffect transition="in" filter="fade">
                                      <p:cBhvr>
                                        <p:cTn id="10" dur="1500"/>
                                        <p:tgtEl>
                                          <p:spTgt spid="184">
                                            <p:txEl>
                                              <p:pRg st="0" end="0"/>
                                            </p:txEl>
                                          </p:spTgt>
                                        </p:tgtEl>
                                      </p:cBhvr>
                                    </p:animEffect>
                                    <p:anim calcmode="lin" valueType="num">
                                      <p:cBhvr>
                                        <p:cTn id="11" dur="1500" fill="hold"/>
                                        <p:tgtEl>
                                          <p:spTgt spid="184">
                                            <p:txEl>
                                              <p:pRg st="0" end="0"/>
                                            </p:txEl>
                                          </p:spTgt>
                                        </p:tgtEl>
                                        <p:attrNameLst>
                                          <p:attrName>ppt_x</p:attrName>
                                        </p:attrNameLst>
                                      </p:cBhvr>
                                      <p:tavLst>
                                        <p:tav tm="0">
                                          <p:val>
                                            <p:strVal val="#ppt_x"/>
                                          </p:val>
                                        </p:tav>
                                        <p:tav tm="100000">
                                          <p:val>
                                            <p:strVal val="#ppt_x"/>
                                          </p:val>
                                        </p:tav>
                                      </p:tavLst>
                                    </p:anim>
                                    <p:anim calcmode="lin" valueType="num">
                                      <p:cBhvr>
                                        <p:cTn id="12" dur="1500" fill="hold"/>
                                        <p:tgtEl>
                                          <p:spTgt spid="184">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84">
                                            <p:txEl>
                                              <p:pRg st="1" end="1"/>
                                            </p:txEl>
                                          </p:spTgt>
                                        </p:tgtEl>
                                        <p:attrNameLst>
                                          <p:attrName>style.visibility</p:attrName>
                                        </p:attrNameLst>
                                      </p:cBhvr>
                                      <p:to>
                                        <p:strVal val="visible"/>
                                      </p:to>
                                    </p:set>
                                    <p:animEffect transition="in" filter="fade">
                                      <p:cBhvr>
                                        <p:cTn id="15" dur="1500"/>
                                        <p:tgtEl>
                                          <p:spTgt spid="184">
                                            <p:txEl>
                                              <p:pRg st="1" end="1"/>
                                            </p:txEl>
                                          </p:spTgt>
                                        </p:tgtEl>
                                      </p:cBhvr>
                                    </p:animEffect>
                                    <p:anim calcmode="lin" valueType="num">
                                      <p:cBhvr>
                                        <p:cTn id="16" dur="1500" fill="hold"/>
                                        <p:tgtEl>
                                          <p:spTgt spid="184">
                                            <p:txEl>
                                              <p:pRg st="1" end="1"/>
                                            </p:txEl>
                                          </p:spTgt>
                                        </p:tgtEl>
                                        <p:attrNameLst>
                                          <p:attrName>ppt_x</p:attrName>
                                        </p:attrNameLst>
                                      </p:cBhvr>
                                      <p:tavLst>
                                        <p:tav tm="0">
                                          <p:val>
                                            <p:strVal val="#ppt_x"/>
                                          </p:val>
                                        </p:tav>
                                        <p:tav tm="100000">
                                          <p:val>
                                            <p:strVal val="#ppt_x"/>
                                          </p:val>
                                        </p:tav>
                                      </p:tavLst>
                                    </p:anim>
                                    <p:anim calcmode="lin" valueType="num">
                                      <p:cBhvr>
                                        <p:cTn id="17" dur="1500" fill="hold"/>
                                        <p:tgtEl>
                                          <p:spTgt spid="18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pic>
        <p:nvPicPr>
          <p:cNvPr id="5" name="Picture 4">
            <a:extLst>
              <a:ext uri="{FF2B5EF4-FFF2-40B4-BE49-F238E27FC236}">
                <a16:creationId xmlns:a16="http://schemas.microsoft.com/office/drawing/2014/main" id="{0D29A663-1881-156B-27C6-9595D6520D00}"/>
              </a:ext>
            </a:extLst>
          </p:cNvPr>
          <p:cNvPicPr>
            <a:picLocks noGrp="1" noRot="1" noChangeAspect="1" noMove="1" noResize="1" noEditPoints="1" noAdjustHandles="1" noChangeArrowheads="1" noChangeShapeType="1" noCrop="1"/>
          </p:cNvPicPr>
          <p:nvPr/>
        </p:nvPicPr>
        <p:blipFill>
          <a:blip r:embed="rId4"/>
          <a:stretch>
            <a:fillRect/>
          </a:stretch>
        </p:blipFill>
        <p:spPr>
          <a:xfrm>
            <a:off x="0" y="0"/>
            <a:ext cx="9144000" cy="5143500"/>
          </a:xfrm>
          <a:prstGeom prst="rect">
            <a:avLst/>
          </a:prstGeom>
        </p:spPr>
      </p:pic>
      <p:sp>
        <p:nvSpPr>
          <p:cNvPr id="9" name="Google Shape;197;p33">
            <a:extLst>
              <a:ext uri="{FF2B5EF4-FFF2-40B4-BE49-F238E27FC236}">
                <a16:creationId xmlns:a16="http://schemas.microsoft.com/office/drawing/2014/main" id="{750A0547-68E4-F957-697A-975CC30D4ECC}"/>
              </a:ext>
            </a:extLst>
          </p:cNvPr>
          <p:cNvSpPr txBox="1">
            <a:spLocks noGrp="1"/>
          </p:cNvSpPr>
          <p:nvPr>
            <p:ph type="ctrTitle"/>
          </p:nvPr>
        </p:nvSpPr>
        <p:spPr>
          <a:xfrm>
            <a:off x="1964850" y="323113"/>
            <a:ext cx="5214300" cy="6745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a:t>
            </a:r>
            <a:r>
              <a:rPr lang="en" dirty="0"/>
              <a:t>ork flow diagram</a:t>
            </a:r>
            <a:endParaRPr dirty="0"/>
          </a:p>
        </p:txBody>
      </p:sp>
      <p:sp>
        <p:nvSpPr>
          <p:cNvPr id="10" name="Google Shape;184;p32">
            <a:extLst>
              <a:ext uri="{FF2B5EF4-FFF2-40B4-BE49-F238E27FC236}">
                <a16:creationId xmlns:a16="http://schemas.microsoft.com/office/drawing/2014/main" id="{F0A7EA81-CD7F-A812-CB8D-2069DFD7A410}"/>
              </a:ext>
            </a:extLst>
          </p:cNvPr>
          <p:cNvSpPr txBox="1">
            <a:spLocks/>
          </p:cNvSpPr>
          <p:nvPr/>
        </p:nvSpPr>
        <p:spPr>
          <a:xfrm>
            <a:off x="1200150" y="1208804"/>
            <a:ext cx="6743700" cy="15216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dk1"/>
              </a:buClr>
              <a:buSzPts val="1200"/>
            </a:pPr>
            <a:r>
              <a:rPr lang="en-US" sz="1600" dirty="0">
                <a:solidFill>
                  <a:schemeClr val="dk1"/>
                </a:solidFill>
                <a:latin typeface="Roboto Condensed Light"/>
                <a:ea typeface="Roboto Condensed Light"/>
                <a:cs typeface="Roboto Condensed Light"/>
                <a:sym typeface="Roboto Condensed Light"/>
              </a:rPr>
              <a:t>A visual aid, like a workflow diagram, presents a concise overview of the sequential steps or tasks in a process. It highlights how work unfolds and demonstrates the logical progression of our team's thinking from one stage to the next.</a:t>
            </a:r>
          </a:p>
        </p:txBody>
      </p:sp>
      <p:pic>
        <p:nvPicPr>
          <p:cNvPr id="11" name="Picture 4">
            <a:extLst>
              <a:ext uri="{FF2B5EF4-FFF2-40B4-BE49-F238E27FC236}">
                <a16:creationId xmlns:a16="http://schemas.microsoft.com/office/drawing/2014/main" id="{A210D638-C53F-9A4B-9522-DF8DB0319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9973" y="323113"/>
            <a:ext cx="3963515" cy="470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071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pic>
        <p:nvPicPr>
          <p:cNvPr id="5" name="Picture 4">
            <a:extLst>
              <a:ext uri="{FF2B5EF4-FFF2-40B4-BE49-F238E27FC236}">
                <a16:creationId xmlns:a16="http://schemas.microsoft.com/office/drawing/2014/main" id="{0D29A663-1881-156B-27C6-9595D6520D00}"/>
              </a:ext>
            </a:extLst>
          </p:cNvPr>
          <p:cNvPicPr>
            <a:picLocks noGrp="1" noRot="1" noChangeAspect="1" noMove="1" noResize="1" noEditPoints="1" noAdjustHandles="1" noChangeArrowheads="1" noChangeShapeType="1" noCrop="1"/>
          </p:cNvPicPr>
          <p:nvPr/>
        </p:nvPicPr>
        <p:blipFill>
          <a:blip r:embed="rId4"/>
          <a:stretch>
            <a:fillRect/>
          </a:stretch>
        </p:blipFill>
        <p:spPr>
          <a:xfrm>
            <a:off x="0" y="0"/>
            <a:ext cx="9144000" cy="5143500"/>
          </a:xfrm>
          <a:prstGeom prst="rect">
            <a:avLst/>
          </a:prstGeom>
        </p:spPr>
      </p:pic>
      <p:sp>
        <p:nvSpPr>
          <p:cNvPr id="9" name="Google Shape;197;p33">
            <a:extLst>
              <a:ext uri="{FF2B5EF4-FFF2-40B4-BE49-F238E27FC236}">
                <a16:creationId xmlns:a16="http://schemas.microsoft.com/office/drawing/2014/main" id="{750A0547-68E4-F957-697A-975CC30D4ECC}"/>
              </a:ext>
            </a:extLst>
          </p:cNvPr>
          <p:cNvSpPr txBox="1">
            <a:spLocks noGrp="1"/>
          </p:cNvSpPr>
          <p:nvPr>
            <p:ph type="ctrTitle"/>
          </p:nvPr>
        </p:nvSpPr>
        <p:spPr>
          <a:xfrm>
            <a:off x="-930750" y="183413"/>
            <a:ext cx="5214300" cy="6745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a:t>
            </a:r>
            <a:r>
              <a:rPr lang="en" dirty="0"/>
              <a:t>ork flow diagram</a:t>
            </a:r>
            <a:endParaRPr dirty="0"/>
          </a:p>
        </p:txBody>
      </p:sp>
      <p:pic>
        <p:nvPicPr>
          <p:cNvPr id="11" name="Picture 4">
            <a:extLst>
              <a:ext uri="{FF2B5EF4-FFF2-40B4-BE49-F238E27FC236}">
                <a16:creationId xmlns:a16="http://schemas.microsoft.com/office/drawing/2014/main" id="{A210D638-C53F-9A4B-9522-DF8DB0319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6263" y="235452"/>
            <a:ext cx="3963515" cy="470053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84;p32">
            <a:extLst>
              <a:ext uri="{FF2B5EF4-FFF2-40B4-BE49-F238E27FC236}">
                <a16:creationId xmlns:a16="http://schemas.microsoft.com/office/drawing/2014/main" id="{9E2C9145-BE35-5CC6-F18D-B32E5710AAA9}"/>
              </a:ext>
            </a:extLst>
          </p:cNvPr>
          <p:cNvSpPr txBox="1">
            <a:spLocks/>
          </p:cNvSpPr>
          <p:nvPr/>
        </p:nvSpPr>
        <p:spPr>
          <a:xfrm>
            <a:off x="175560" y="857986"/>
            <a:ext cx="3570940" cy="24186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dk1"/>
              </a:buClr>
              <a:buSzPts val="1200"/>
            </a:pPr>
            <a:r>
              <a:rPr lang="en-US" sz="1800" dirty="0">
                <a:solidFill>
                  <a:schemeClr val="dk1"/>
                </a:solidFill>
                <a:latin typeface="Roboto Condensed Light"/>
                <a:ea typeface="Roboto Condensed Light"/>
                <a:cs typeface="Roboto Condensed Light"/>
                <a:sym typeface="Roboto Condensed Light"/>
              </a:rPr>
              <a:t>A visual aid, like a workflow diagram, presents a concise overview of the sequential steps or tasks in a process. It highlights how work unfolds and demonstrates the logical progression of our team's thinking from one stage to the next.</a:t>
            </a:r>
          </a:p>
        </p:txBody>
      </p:sp>
    </p:spTree>
    <p:extLst>
      <p:ext uri="{BB962C8B-B14F-4D97-AF65-F5344CB8AC3E}">
        <p14:creationId xmlns:p14="http://schemas.microsoft.com/office/powerpoint/2010/main" val="353607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7" name="Google Shape;197;p33"/>
          <p:cNvSpPr txBox="1">
            <a:spLocks noGrp="1"/>
          </p:cNvSpPr>
          <p:nvPr>
            <p:ph type="ctrTitle"/>
          </p:nvPr>
        </p:nvSpPr>
        <p:spPr>
          <a:xfrm>
            <a:off x="1964850" y="98913"/>
            <a:ext cx="5214300" cy="6745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Timeline</a:t>
            </a:r>
            <a:endParaRPr dirty="0"/>
          </a:p>
        </p:txBody>
      </p:sp>
      <p:pic>
        <p:nvPicPr>
          <p:cNvPr id="6" name="Picture 5">
            <a:extLst>
              <a:ext uri="{FF2B5EF4-FFF2-40B4-BE49-F238E27FC236}">
                <a16:creationId xmlns:a16="http://schemas.microsoft.com/office/drawing/2014/main" id="{8F77E24A-A996-AE4E-77D8-ACDDEEB8AB28}"/>
              </a:ext>
            </a:extLst>
          </p:cNvPr>
          <p:cNvPicPr>
            <a:picLocks noChangeAspect="1"/>
          </p:cNvPicPr>
          <p:nvPr/>
        </p:nvPicPr>
        <p:blipFill>
          <a:blip r:embed="rId4"/>
          <a:stretch>
            <a:fillRect/>
          </a:stretch>
        </p:blipFill>
        <p:spPr>
          <a:xfrm>
            <a:off x="95250" y="719636"/>
            <a:ext cx="8953500" cy="4049214"/>
          </a:xfrm>
          <a:prstGeom prst="rect">
            <a:avLst/>
          </a:prstGeom>
        </p:spPr>
      </p:pic>
    </p:spTree>
    <p:extLst>
      <p:ext uri="{BB962C8B-B14F-4D97-AF65-F5344CB8AC3E}">
        <p14:creationId xmlns:p14="http://schemas.microsoft.com/office/powerpoint/2010/main" val="2076059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2523</TotalTime>
  <Words>1800</Words>
  <Application>Microsoft Office PowerPoint</Application>
  <PresentationFormat>On-screen Show (16:9)</PresentationFormat>
  <Paragraphs>323</Paragraphs>
  <Slides>34</Slides>
  <Notes>34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Söhne</vt:lpstr>
      <vt:lpstr>Squada One</vt:lpstr>
      <vt:lpstr>Roboto Condensed Light</vt:lpstr>
      <vt:lpstr>Fira Sans Extra Condensed Medium</vt:lpstr>
      <vt:lpstr>Arial</vt:lpstr>
      <vt:lpstr>Exo 2</vt:lpstr>
      <vt:lpstr>Tech Newsletter by Slidesgo</vt:lpstr>
      <vt:lpstr>PowerPoint Presentation</vt:lpstr>
      <vt:lpstr>FIRMWARE  OVER THE AIR</vt:lpstr>
      <vt:lpstr>TABLE OF CONTENTS</vt:lpstr>
      <vt:lpstr>Who are we</vt:lpstr>
      <vt:lpstr>Who are we</vt:lpstr>
      <vt:lpstr>Idea </vt:lpstr>
      <vt:lpstr>Work flow diagram</vt:lpstr>
      <vt:lpstr>Work flow diagram</vt:lpstr>
      <vt:lpstr>Our Timeline</vt:lpstr>
      <vt:lpstr>FOTA</vt:lpstr>
      <vt:lpstr>FOTA</vt:lpstr>
      <vt:lpstr>What is FOTA?</vt:lpstr>
      <vt:lpstr>FOTA Features</vt:lpstr>
      <vt:lpstr>FOTA Features</vt:lpstr>
      <vt:lpstr>FOTA Process</vt:lpstr>
      <vt:lpstr>Bootloader</vt:lpstr>
      <vt:lpstr>PowerPoint Presentation</vt:lpstr>
      <vt:lpstr>Bootloader Features</vt:lpstr>
      <vt:lpstr>PowerPoint Presentation</vt:lpstr>
      <vt:lpstr>Infinite State Machine</vt:lpstr>
      <vt:lpstr>Test Cases</vt:lpstr>
      <vt:lpstr>Test Cases</vt:lpstr>
      <vt:lpstr>Application</vt:lpstr>
      <vt:lpstr>Application</vt:lpstr>
      <vt:lpstr>Lane Keeping System</vt:lpstr>
      <vt:lpstr>Obstacle Avoidance</vt:lpstr>
      <vt:lpstr>Vehicle to Vehicle</vt:lpstr>
      <vt:lpstr>Vehicle to Vehicle</vt:lpstr>
      <vt:lpstr>Future Vision</vt:lpstr>
      <vt:lpstr>A Glimpse into Tomorrow</vt:lpstr>
      <vt:lpstr>Conclusion </vt:lpstr>
      <vt:lpstr>PowerPoint Presentation</vt:lpstr>
      <vt:lpstr>Your Car’s New Software Is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FIRMWARE  OVER THE AIR</dc:title>
  <dc:creator>Khalil</dc:creator>
  <cp:lastModifiedBy>ahmed toma</cp:lastModifiedBy>
  <cp:revision>31</cp:revision>
  <dcterms:modified xsi:type="dcterms:W3CDTF">2023-11-18T07:46:00Z</dcterms:modified>
</cp:coreProperties>
</file>